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2" r:id="rId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4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6" name="Shape 12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4037097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/>
          </p:cNvSpPr>
          <p:nvPr>
            <p:ph type="title"/>
          </p:nvPr>
        </p:nvSpPr>
        <p:spPr>
          <a:xfrm>
            <a:off x="975359" y="3029937"/>
            <a:ext cx="11054082" cy="2090703"/>
          </a:xfrm>
          <a:prstGeom prst="rect">
            <a:avLst/>
          </a:prstGeom>
        </p:spPr>
        <p:txBody>
          <a:bodyPr lIns="65023" tIns="65023" rIns="65023" bIns="65023"/>
          <a:lstStyle>
            <a:lvl1pPr defTabSz="650240">
              <a:defRPr sz="6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118" name="Shape 118"/>
          <p:cNvSpPr>
            <a:spLocks noGrp="1"/>
          </p:cNvSpPr>
          <p:nvPr>
            <p:ph type="body" sz="quarter" idx="1"/>
          </p:nvPr>
        </p:nvSpPr>
        <p:spPr>
          <a:xfrm>
            <a:off x="1950719" y="5527040"/>
            <a:ext cx="9103361" cy="2492587"/>
          </a:xfrm>
          <a:prstGeom prst="rect">
            <a:avLst/>
          </a:prstGeom>
        </p:spPr>
        <p:txBody>
          <a:bodyPr lIns="65023" tIns="65023" rIns="65023" bIns="65023" anchor="t"/>
          <a:lstStyle>
            <a:lvl1pPr marL="0" indent="0" algn="ctr" defTabSz="650240">
              <a:spcBef>
                <a:spcPts val="1000"/>
              </a:spcBef>
              <a:buSzTx/>
              <a:buNone/>
              <a:defRPr sz="4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indent="457200" algn="ctr" defTabSz="650240">
              <a:spcBef>
                <a:spcPts val="1000"/>
              </a:spcBef>
              <a:buSzTx/>
              <a:buNone/>
              <a:defRPr sz="4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indent="914400" algn="ctr" defTabSz="650240">
              <a:spcBef>
                <a:spcPts val="1000"/>
              </a:spcBef>
              <a:buSzTx/>
              <a:buNone/>
              <a:defRPr sz="4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indent="1371600" algn="ctr" defTabSz="650240">
              <a:spcBef>
                <a:spcPts val="1000"/>
              </a:spcBef>
              <a:buSzTx/>
              <a:buNone/>
              <a:defRPr sz="4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indent="1828800" algn="ctr" defTabSz="650240">
              <a:spcBef>
                <a:spcPts val="1000"/>
              </a:spcBef>
              <a:buSzTx/>
              <a:buNone/>
              <a:defRPr sz="4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hape 119"/>
          <p:cNvSpPr>
            <a:spLocks noGrp="1"/>
          </p:cNvSpPr>
          <p:nvPr>
            <p:ph type="sldNum" sz="quarter" idx="2"/>
          </p:nvPr>
        </p:nvSpPr>
        <p:spPr>
          <a:xfrm>
            <a:off x="12005833" y="9114112"/>
            <a:ext cx="348727" cy="371349"/>
          </a:xfrm>
          <a:prstGeom prst="rect">
            <a:avLst/>
          </a:prstGeom>
        </p:spPr>
        <p:txBody>
          <a:bodyPr lIns="65023" tIns="65023" rIns="65023" bIns="65023" anchor="ctr"/>
          <a:lstStyle>
            <a:lvl1pPr algn="r" defTabSz="65024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–Johnny Appleseed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“Type a quote here.” 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/>
          </p:cNvSpPr>
          <p:nvPr>
            <p:ph type="body" idx="1"/>
          </p:nvPr>
        </p:nvSpPr>
        <p:spPr>
          <a:xfrm>
            <a:off x="478236" y="1942027"/>
            <a:ext cx="11099801" cy="7227861"/>
          </a:xfrm>
          <a:prstGeom prst="rect">
            <a:avLst/>
          </a:prstGeom>
        </p:spPr>
        <p:txBody>
          <a:bodyPr anchor="t"/>
          <a:lstStyle/>
          <a:p>
            <a:pPr marL="342264" indent="-342264" defTabSz="449833">
              <a:spcBef>
                <a:spcPts val="3200"/>
              </a:spcBef>
              <a:defRPr sz="2772"/>
            </a:pPr>
            <a:r>
              <a:rPr dirty="0"/>
              <a:t>Check for people or aircraft directly behind </a:t>
            </a:r>
            <a:br>
              <a:rPr dirty="0"/>
            </a:br>
            <a:r>
              <a:rPr dirty="0"/>
              <a:t>you before startup and taxi</a:t>
            </a:r>
          </a:p>
          <a:p>
            <a:pPr marL="342264" indent="-342264" defTabSz="449833">
              <a:spcBef>
                <a:spcPts val="3200"/>
              </a:spcBef>
              <a:defRPr sz="2772"/>
            </a:pPr>
            <a:r>
              <a:rPr dirty="0"/>
              <a:t>Announce taxi intentions on the CTAF</a:t>
            </a:r>
          </a:p>
          <a:p>
            <a:pPr marL="342264" indent="-342264" defTabSz="449833">
              <a:spcBef>
                <a:spcPts val="3200"/>
              </a:spcBef>
              <a:defRPr sz="2772"/>
            </a:pPr>
            <a:r>
              <a:rPr dirty="0"/>
              <a:t>Keep taxi speeds at a brisk walk or slower</a:t>
            </a:r>
          </a:p>
          <a:p>
            <a:pPr marL="684529" lvl="1" indent="-342264" defTabSz="449833">
              <a:spcBef>
                <a:spcPts val="3200"/>
              </a:spcBef>
              <a:defRPr sz="2772"/>
            </a:pPr>
            <a:r>
              <a:rPr dirty="0"/>
              <a:t>Reduce power so you are not riding </a:t>
            </a:r>
            <a:r>
              <a:rPr/>
              <a:t>the </a:t>
            </a:r>
            <a:r>
              <a:rPr smtClean="0"/>
              <a:t>brak</a:t>
            </a:r>
            <a:r>
              <a:rPr lang="en-US" smtClean="0"/>
              <a:t>e</a:t>
            </a:r>
            <a:r>
              <a:rPr smtClean="0"/>
              <a:t>s </a:t>
            </a:r>
            <a:r>
              <a:rPr dirty="0"/>
              <a:t>the whole time</a:t>
            </a:r>
          </a:p>
          <a:p>
            <a:pPr marL="342264" indent="-342264" defTabSz="449833">
              <a:spcBef>
                <a:spcPts val="3200"/>
              </a:spcBef>
              <a:defRPr sz="2772"/>
            </a:pPr>
            <a:r>
              <a:rPr dirty="0"/>
              <a:t>Watch for vehicles especially by the FBO where people don’t always stop at the stop sign</a:t>
            </a:r>
          </a:p>
          <a:p>
            <a:pPr marL="342264" indent="-342264" defTabSz="449833">
              <a:spcBef>
                <a:spcPts val="3200"/>
              </a:spcBef>
              <a:defRPr sz="2772"/>
            </a:pPr>
            <a:r>
              <a:rPr dirty="0"/>
              <a:t>Use extra care when taxing near cars parked close to the taxi way</a:t>
            </a:r>
          </a:p>
          <a:p>
            <a:pPr marL="342264" indent="-342264" defTabSz="449833">
              <a:spcBef>
                <a:spcPts val="3200"/>
              </a:spcBef>
              <a:defRPr sz="2772"/>
            </a:pPr>
            <a:r>
              <a:rPr dirty="0"/>
              <a:t>Be mindful of aircraft behind you during run up</a:t>
            </a:r>
          </a:p>
          <a:p>
            <a:pPr marL="684529" lvl="1" indent="-342264" defTabSz="449833">
              <a:spcBef>
                <a:spcPts val="3200"/>
              </a:spcBef>
              <a:defRPr sz="2772"/>
            </a:pPr>
            <a:r>
              <a:rPr dirty="0"/>
              <a:t>Don’t park behind an aircraft performing a run up</a:t>
            </a:r>
          </a:p>
        </p:txBody>
      </p:sp>
      <p:grpSp>
        <p:nvGrpSpPr>
          <p:cNvPr id="174" name="Group 174"/>
          <p:cNvGrpSpPr/>
          <p:nvPr/>
        </p:nvGrpSpPr>
        <p:grpSpPr>
          <a:xfrm>
            <a:off x="-2016678" y="-8788"/>
            <a:ext cx="12708309" cy="1482637"/>
            <a:chOff x="0" y="0"/>
            <a:chExt cx="12708308" cy="1482635"/>
          </a:xfrm>
        </p:grpSpPr>
        <p:sp>
          <p:nvSpPr>
            <p:cNvPr id="172" name="Shape 172"/>
            <p:cNvSpPr/>
            <p:nvPr/>
          </p:nvSpPr>
          <p:spPr>
            <a:xfrm>
              <a:off x="0" y="0"/>
              <a:ext cx="12708309" cy="1482636"/>
            </a:xfrm>
            <a:prstGeom prst="rect">
              <a:avLst/>
            </a:prstGeom>
            <a:gradFill flip="none" rotWithShape="1">
              <a:gsLst>
                <a:gs pos="100000">
                  <a:srgbClr val="000090"/>
                </a:gs>
                <a:gs pos="100000">
                  <a:srgbClr val="FFFFFF"/>
                </a:gs>
              </a:gsLst>
              <a:lin ang="0" scaled="0"/>
            </a:gradFill>
            <a:ln w="12700" cap="flat">
              <a:solidFill>
                <a:srgbClr val="4A7EBB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650240">
                <a:defRPr sz="2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73" name="Shape 173"/>
            <p:cNvSpPr/>
            <p:nvPr/>
          </p:nvSpPr>
          <p:spPr>
            <a:xfrm>
              <a:off x="0" y="75869"/>
              <a:ext cx="12708309" cy="133089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650240">
                <a:defRPr sz="5600" b="1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Airport Operations</a:t>
              </a:r>
            </a:p>
            <a:p>
              <a:pPr defTabSz="650240">
                <a:defRPr sz="2400" b="1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(Avoiding issues on the ground)</a:t>
              </a:r>
            </a:p>
          </p:txBody>
        </p:sp>
      </p:grpSp>
      <p:grpSp>
        <p:nvGrpSpPr>
          <p:cNvPr id="177" name="Group 177"/>
          <p:cNvGrpSpPr/>
          <p:nvPr/>
        </p:nvGrpSpPr>
        <p:grpSpPr>
          <a:xfrm>
            <a:off x="-1" y="1413214"/>
            <a:ext cx="13004801" cy="472949"/>
            <a:chOff x="0" y="141"/>
            <a:chExt cx="13004800" cy="472947"/>
          </a:xfrm>
        </p:grpSpPr>
        <p:sp>
          <p:nvSpPr>
            <p:cNvPr id="175" name="Shape 175"/>
            <p:cNvSpPr/>
            <p:nvPr/>
          </p:nvSpPr>
          <p:spPr>
            <a:xfrm>
              <a:off x="0" y="19868"/>
              <a:ext cx="13004800" cy="433494"/>
            </a:xfrm>
            <a:prstGeom prst="rect">
              <a:avLst/>
            </a:prstGeom>
            <a:blipFill rotWithShape="1">
              <a:blip r:embed="rId2"/>
              <a:srcRect/>
              <a:tile tx="0" ty="0" sx="100000" sy="100000" flip="none" algn="tl"/>
            </a:blipFill>
            <a:ln w="12700" cap="flat">
              <a:solidFill>
                <a:srgbClr val="7D60A0"/>
              </a:solidFill>
              <a:prstDash val="solid"/>
              <a:round/>
            </a:ln>
            <a:effectLst>
              <a:outerShdw blurRad="50800" dist="254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650240">
                <a:defRPr sz="220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76" name="Shape 176"/>
            <p:cNvSpPr/>
            <p:nvPr/>
          </p:nvSpPr>
          <p:spPr>
            <a:xfrm>
              <a:off x="0" y="141"/>
              <a:ext cx="13004800" cy="4729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65023" tIns="65023" rIns="65023" bIns="65023" numCol="1" anchor="ctr">
              <a:spAutoFit/>
            </a:bodyPr>
            <a:lstStyle>
              <a:lvl1pPr algn="l" defTabSz="650240">
                <a:defRPr sz="22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r>
                <a:t>Boeing Employees’ Flying Club</a:t>
              </a:r>
            </a:p>
          </p:txBody>
        </p:sp>
      </p:grpSp>
      <p:pic>
        <p:nvPicPr>
          <p:cNvPr id="178" name="Screen Shot 2017-03-19 at 11.25.59 A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777674" y="6203"/>
            <a:ext cx="5096104" cy="347609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Helvetica</vt:lpstr>
      <vt:lpstr>Helvetica Light</vt:lpstr>
      <vt:lpstr>Helvetica Neue</vt:lpstr>
      <vt:lpstr>White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Heyrman, Christopher D</cp:lastModifiedBy>
  <cp:revision>2</cp:revision>
  <dcterms:modified xsi:type="dcterms:W3CDTF">2017-07-12T22:28:20Z</dcterms:modified>
</cp:coreProperties>
</file>