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sldIdLst>
    <p:sldId id="296" r:id="rId2"/>
    <p:sldId id="267" r:id="rId3"/>
    <p:sldId id="289" r:id="rId4"/>
    <p:sldId id="292" r:id="rId5"/>
    <p:sldId id="284" r:id="rId6"/>
    <p:sldId id="287" r:id="rId7"/>
    <p:sldId id="272" r:id="rId8"/>
    <p:sldId id="277" r:id="rId9"/>
    <p:sldId id="259" r:id="rId10"/>
    <p:sldId id="273" r:id="rId11"/>
    <p:sldId id="276" r:id="rId12"/>
    <p:sldId id="258" r:id="rId13"/>
    <p:sldId id="298" r:id="rId14"/>
    <p:sldId id="257" r:id="rId15"/>
    <p:sldId id="297" r:id="rId16"/>
    <p:sldId id="274" r:id="rId17"/>
    <p:sldId id="282" r:id="rId18"/>
    <p:sldId id="264" r:id="rId19"/>
    <p:sldId id="278" r:id="rId20"/>
    <p:sldId id="279" r:id="rId21"/>
    <p:sldId id="263" r:id="rId22"/>
    <p:sldId id="283" r:id="rId23"/>
    <p:sldId id="265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50561-2E4D-4788-A216-5AF9CA81948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54EA-6419-488F-9340-F6C6383E8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654EA-6419-488F-9340-F6C6383E87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7659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70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1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8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7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1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70466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63040"/>
            <a:ext cx="7704667" cy="45720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7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1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0466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1463040"/>
            <a:ext cx="3739896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1463040"/>
            <a:ext cx="3739896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4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70466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2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0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B142DE-EF20-4236-A2F3-BC4ACD5B13D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82E902-341C-40F4-B225-B1B67871A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566981"/>
            <a:ext cx="6947127" cy="1506770"/>
          </a:xfrm>
        </p:spPr>
        <p:txBody>
          <a:bodyPr>
            <a:normAutofit/>
          </a:bodyPr>
          <a:lstStyle/>
          <a:p>
            <a:r>
              <a:rPr lang="en-US" dirty="0" smtClean="0"/>
              <a:t>Operations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5648960"/>
            <a:ext cx="5762563" cy="971677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www.befcstl.org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6308" y="6488668"/>
            <a:ext cx="21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Rev 2022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11491" r="13963" b="15636"/>
          <a:stretch/>
        </p:blipFill>
        <p:spPr>
          <a:xfrm>
            <a:off x="3210560" y="2311113"/>
            <a:ext cx="5476240" cy="36852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552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94170" y="5252936"/>
            <a:ext cx="1293779" cy="3696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Hanger Box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1251" y="1489504"/>
            <a:ext cx="7704667" cy="5232728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No longer locked</a:t>
            </a:r>
          </a:p>
          <a:p>
            <a:r>
              <a:rPr lang="en-US" dirty="0" smtClean="0"/>
              <a:t>Cleaning Supplies (sprays, towels, rags, window/lexan sheets)</a:t>
            </a:r>
          </a:p>
          <a:p>
            <a:pPr lvl="1"/>
            <a:r>
              <a:rPr lang="en-US" dirty="0" smtClean="0"/>
              <a:t>WINDOWS - </a:t>
            </a:r>
            <a:r>
              <a:rPr lang="en-US" b="1" dirty="0" smtClean="0"/>
              <a:t>ONLY USE </a:t>
            </a:r>
            <a:r>
              <a:rPr lang="en-US" dirty="0" smtClean="0"/>
              <a:t>special window cleaner and the special white windscreen wipes</a:t>
            </a:r>
          </a:p>
          <a:p>
            <a:pPr lvl="1"/>
            <a:r>
              <a:rPr lang="en-US" dirty="0" smtClean="0"/>
              <a:t>Paper towels for checking oil, wiping struts</a:t>
            </a:r>
          </a:p>
          <a:p>
            <a:pPr lvl="1"/>
            <a:r>
              <a:rPr lang="en-US" dirty="0" smtClean="0"/>
              <a:t>Simple green and Rags are for cleaning the aircraft surfaces (bugs, oil)</a:t>
            </a:r>
          </a:p>
          <a:p>
            <a:pPr lvl="1"/>
            <a:r>
              <a:rPr lang="en-US" dirty="0" smtClean="0"/>
              <a:t>Other cleaners solvents for their designated purpose only (ex. Instrument cleaner,  or degreaser for floor)</a:t>
            </a:r>
          </a:p>
          <a:p>
            <a:r>
              <a:rPr lang="en-US" dirty="0" smtClean="0"/>
              <a:t>Tire Pump(s) – Tire Gauges</a:t>
            </a:r>
          </a:p>
          <a:p>
            <a:r>
              <a:rPr lang="en-US" dirty="0" smtClean="0"/>
              <a:t>Oil - extra quarts &amp; partials</a:t>
            </a:r>
          </a:p>
          <a:p>
            <a:r>
              <a:rPr lang="en-US" dirty="0" smtClean="0"/>
              <a:t>RED Do Not Fly – A/C grounding sign – Place visibly in window </a:t>
            </a:r>
          </a:p>
          <a:p>
            <a:r>
              <a:rPr lang="en-US" dirty="0" smtClean="0"/>
              <a:t>Restocking / something out?  </a:t>
            </a:r>
            <a:r>
              <a:rPr lang="en-US" i="1" dirty="0" smtClean="0"/>
              <a:t>Its not someone else’s problem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– tell someone, refill / mix as needed </a:t>
            </a:r>
            <a:r>
              <a:rPr lang="en-US" sz="2100" b="1" dirty="0" smtClean="0"/>
              <a:t>don’t just leave it – fix or ask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166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/ Check-In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2133" y="1463040"/>
            <a:ext cx="7704667" cy="5394960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Key box </a:t>
            </a:r>
            <a:r>
              <a:rPr lang="en-US" dirty="0" smtClean="0"/>
              <a:t>on </a:t>
            </a:r>
            <a:r>
              <a:rPr lang="en-US" dirty="0" smtClean="0"/>
              <a:t>the </a:t>
            </a:r>
            <a:r>
              <a:rPr lang="en-US" dirty="0" smtClean="0"/>
              <a:t>wall</a:t>
            </a:r>
          </a:p>
          <a:p>
            <a:pPr lvl="1"/>
            <a:r>
              <a:rPr lang="en-US" dirty="0" smtClean="0"/>
              <a:t>Keys </a:t>
            </a:r>
            <a:r>
              <a:rPr lang="en-US" dirty="0" smtClean="0"/>
              <a:t>to </a:t>
            </a:r>
            <a:r>
              <a:rPr lang="en-US" b="1" dirty="0" smtClean="0"/>
              <a:t>Aircraft, Storage Cabinets, Tools</a:t>
            </a:r>
          </a:p>
          <a:p>
            <a:r>
              <a:rPr lang="en-US" dirty="0" smtClean="0"/>
              <a:t>There are no paper logs/documents</a:t>
            </a:r>
          </a:p>
          <a:p>
            <a:pPr lvl="1"/>
            <a:r>
              <a:rPr lang="en-US" dirty="0" smtClean="0"/>
              <a:t>WHITE BOARDS have inspections and due dates</a:t>
            </a:r>
          </a:p>
          <a:p>
            <a:r>
              <a:rPr lang="en-US" dirty="0" smtClean="0"/>
              <a:t>Dispatch your aircraft/flight using  FlightCircle.Com</a:t>
            </a:r>
          </a:p>
          <a:p>
            <a:r>
              <a:rPr lang="en-US" b="1" dirty="0" smtClean="0"/>
              <a:t>‘SELF DISPATCH’ your flight before taking off</a:t>
            </a:r>
          </a:p>
          <a:p>
            <a:r>
              <a:rPr lang="en-US" b="1" dirty="0" smtClean="0"/>
              <a:t>‘CHECK IN’ your flight when done</a:t>
            </a:r>
          </a:p>
          <a:p>
            <a:pPr lvl="1"/>
            <a:r>
              <a:rPr lang="en-US" sz="2400" b="1" dirty="0" smtClean="0"/>
              <a:t>Enter times, Fuel used, Oil used, and </a:t>
            </a:r>
            <a:r>
              <a:rPr lang="en-US" sz="2400" b="1" dirty="0"/>
              <a:t>SQUAWKS</a:t>
            </a:r>
          </a:p>
          <a:p>
            <a:pPr lvl="1"/>
            <a:r>
              <a:rPr lang="en-US" sz="2400" dirty="0" smtClean="0"/>
              <a:t>AIRWORTHY</a:t>
            </a:r>
            <a:r>
              <a:rPr lang="en-US" sz="2400" dirty="0"/>
              <a:t>?  Y/N</a:t>
            </a:r>
          </a:p>
          <a:p>
            <a:pPr lvl="3"/>
            <a:r>
              <a:rPr lang="en-US" sz="2000" dirty="0">
                <a:solidFill>
                  <a:srgbClr val="FF0000"/>
                </a:solidFill>
              </a:rPr>
              <a:t>YES - YOU </a:t>
            </a:r>
            <a:r>
              <a:rPr lang="en-US" sz="2000" b="1" dirty="0">
                <a:solidFill>
                  <a:srgbClr val="FF0000"/>
                </a:solidFill>
              </a:rPr>
              <a:t>CAN </a:t>
            </a:r>
            <a:r>
              <a:rPr lang="en-US" sz="2000" dirty="0">
                <a:solidFill>
                  <a:srgbClr val="FF0000"/>
                </a:solidFill>
              </a:rPr>
              <a:t>(and should) GROUND THE AIRPLANE</a:t>
            </a:r>
          </a:p>
          <a:p>
            <a:pPr lvl="3"/>
            <a:r>
              <a:rPr lang="en-US" sz="2000" b="1" dirty="0"/>
              <a:t>Put red sign in window, Call the next person, Post on </a:t>
            </a:r>
            <a:r>
              <a:rPr lang="en-US" sz="2000" b="1" dirty="0" smtClean="0"/>
              <a:t>FlightCircle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117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3028"/>
            <a:ext cx="7704667" cy="914400"/>
          </a:xfrm>
        </p:spPr>
        <p:txBody>
          <a:bodyPr/>
          <a:lstStyle/>
          <a:p>
            <a:r>
              <a:rPr lang="en-US" dirty="0" smtClean="0"/>
              <a:t>Aircraft Movement /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235413"/>
            <a:ext cx="7704667" cy="5622587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100" dirty="0" smtClean="0"/>
              <a:t>The club has the planes are arranged in a specific way.   Please do not change the arrangement. </a:t>
            </a:r>
          </a:p>
          <a:p>
            <a:r>
              <a:rPr lang="en-US" sz="2100" dirty="0" smtClean="0"/>
              <a:t>When moving a plane, </a:t>
            </a:r>
            <a:r>
              <a:rPr lang="en-US" dirty="0" smtClean="0"/>
              <a:t>The best advice is go slow and be very careful. </a:t>
            </a:r>
          </a:p>
          <a:p>
            <a:pPr lvl="1"/>
            <a:r>
              <a:rPr lang="en-US" sz="2100" b="1" dirty="0" smtClean="0"/>
              <a:t>The lines on the floor are guidance</a:t>
            </a:r>
            <a:r>
              <a:rPr lang="en-US" sz="2100" dirty="0" smtClean="0"/>
              <a:t>… but </a:t>
            </a:r>
            <a:r>
              <a:rPr lang="en-US" sz="2100" b="1" u="sng" dirty="0" smtClean="0"/>
              <a:t>not an assurance of clearance</a:t>
            </a:r>
            <a:r>
              <a:rPr lang="en-US" sz="2100" dirty="0" smtClean="0"/>
              <a:t>.  </a:t>
            </a:r>
            <a:br>
              <a:rPr lang="en-US" sz="2100" dirty="0" smtClean="0"/>
            </a:br>
            <a:r>
              <a:rPr lang="en-US" sz="2100" dirty="0" smtClean="0">
                <a:solidFill>
                  <a:srgbClr val="C00000"/>
                </a:solidFill>
              </a:rPr>
              <a:t>You must verify your movements.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you </a:t>
            </a:r>
            <a:r>
              <a:rPr lang="en-US" sz="2400" dirty="0" smtClean="0"/>
              <a:t>maneuver via the </a:t>
            </a:r>
            <a:r>
              <a:rPr lang="en-US" sz="2400" dirty="0" err="1" smtClean="0"/>
              <a:t>towbar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the </a:t>
            </a:r>
            <a:r>
              <a:rPr lang="en-US" sz="2400" b="1" dirty="0">
                <a:solidFill>
                  <a:srgbClr val="C00000"/>
                </a:solidFill>
              </a:rPr>
              <a:t>tail will </a:t>
            </a:r>
            <a:r>
              <a:rPr lang="en-US" sz="2400" b="1" dirty="0" smtClean="0">
                <a:solidFill>
                  <a:srgbClr val="C00000"/>
                </a:solidFill>
              </a:rPr>
              <a:t>swing much farther than the nose</a:t>
            </a:r>
            <a:r>
              <a:rPr lang="en-US" sz="2400" dirty="0" smtClean="0"/>
              <a:t>.  </a:t>
            </a:r>
            <a:r>
              <a:rPr lang="en-US" sz="2400" dirty="0"/>
              <a:t>If you turn </a:t>
            </a:r>
            <a:r>
              <a:rPr lang="en-US" sz="2400" dirty="0" smtClean="0"/>
              <a:t>and </a:t>
            </a:r>
            <a:r>
              <a:rPr lang="en-US" sz="2400" dirty="0"/>
              <a:t>move the nose a foot sideways, the tail can swing 5 feet or more</a:t>
            </a:r>
            <a:r>
              <a:rPr lang="en-US" sz="2400" dirty="0" smtClean="0"/>
              <a:t>.  </a:t>
            </a:r>
            <a:endParaRPr lang="en-US" sz="21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We have had cases of damage while moving planes in the hangar!  </a:t>
            </a:r>
            <a:r>
              <a:rPr lang="en-US" b="1" dirty="0" smtClean="0"/>
              <a:t>Do Not</a:t>
            </a:r>
            <a:r>
              <a:rPr lang="en-US" dirty="0" smtClean="0"/>
              <a:t> assume that because others (even a CFI) are around nothing can happen.</a:t>
            </a:r>
          </a:p>
          <a:p>
            <a:r>
              <a:rPr lang="en-US" dirty="0" smtClean="0"/>
              <a:t>Always assume moving a plane could hit something  or another plane. DON’T TAKE A CHANCE do it right.   Don’t Hurry--- hurrying = mistakes.</a:t>
            </a:r>
          </a:p>
          <a:p>
            <a:r>
              <a:rPr lang="en-US" dirty="0" smtClean="0"/>
              <a:t>Towbars are provided to move &amp; guide the planes.   </a:t>
            </a:r>
          </a:p>
          <a:p>
            <a:pPr lvl="1"/>
            <a:r>
              <a:rPr lang="en-US" dirty="0" smtClean="0"/>
              <a:t>Piper &amp; Cessna use different towbars.  </a:t>
            </a:r>
          </a:p>
          <a:p>
            <a:pPr lvl="1"/>
            <a:r>
              <a:rPr lang="en-US" dirty="0" smtClean="0"/>
              <a:t>The Towbar is NEVER left attached to plane outside the hangar if your hand isn’t on it.</a:t>
            </a:r>
          </a:p>
          <a:p>
            <a:pPr lvl="1"/>
            <a:r>
              <a:rPr lang="en-US" dirty="0" smtClean="0"/>
              <a:t>WARNING – Aircraft are TURN RADIUS LIMITED, over steering past the turn limit can damage the steering linkage.  Read the POH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9660" y="6609144"/>
            <a:ext cx="5651097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Even Minor Damage can Cost Thousands to Repair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Tow Bar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600" b="1" u="sng" dirty="0" smtClean="0"/>
              <a:t>Tow bar </a:t>
            </a:r>
            <a:r>
              <a:rPr lang="en-US" sz="1600" b="1" u="sng" dirty="0"/>
              <a:t>practices</a:t>
            </a:r>
            <a:r>
              <a:rPr lang="en-US" sz="1600" b="1" u="sng" dirty="0" smtClean="0"/>
              <a:t>:</a:t>
            </a:r>
            <a:endParaRPr lang="en-US" sz="1600" dirty="0" smtClean="0"/>
          </a:p>
          <a:p>
            <a:pPr marL="463550" lvl="1">
              <a:buFont typeface="Wingdings" panose="05000000000000000000" pitchFamily="2" charset="2"/>
              <a:buChar char="ü"/>
            </a:pPr>
            <a:r>
              <a:rPr lang="en-US" dirty="0" smtClean="0"/>
              <a:t>tow </a:t>
            </a:r>
            <a:r>
              <a:rPr lang="en-US" dirty="0"/>
              <a:t>bar never leaves hand when not in </a:t>
            </a:r>
            <a:r>
              <a:rPr lang="en-US" dirty="0" smtClean="0"/>
              <a:t>baggage </a:t>
            </a:r>
            <a:r>
              <a:rPr lang="en-US" dirty="0"/>
              <a:t>compartment </a:t>
            </a:r>
            <a:endParaRPr lang="en-US" dirty="0" smtClean="0"/>
          </a:p>
          <a:p>
            <a:pPr marL="463550" lvl="1">
              <a:buFont typeface="Wingdings" panose="05000000000000000000" pitchFamily="2" charset="2"/>
              <a:buChar char="ü"/>
            </a:pPr>
            <a:r>
              <a:rPr lang="en-US" dirty="0" smtClean="0"/>
              <a:t>leave </a:t>
            </a:r>
            <a:r>
              <a:rPr lang="en-US" dirty="0"/>
              <a:t>baggage door open while tow bar is </a:t>
            </a:r>
            <a:r>
              <a:rPr lang="en-US" dirty="0" smtClean="0"/>
              <a:t>out</a:t>
            </a:r>
          </a:p>
          <a:p>
            <a:pPr marL="806450" lvl="3">
              <a:buFont typeface="Wingdings" panose="05000000000000000000" pitchFamily="2" charset="2"/>
              <a:buChar char="ü"/>
            </a:pPr>
            <a:r>
              <a:rPr lang="en-US" sz="1000" dirty="0" smtClean="0"/>
              <a:t>visible </a:t>
            </a:r>
            <a:r>
              <a:rPr lang="en-US" sz="1000" dirty="0"/>
              <a:t>reminder to place tow bar back in </a:t>
            </a:r>
            <a:r>
              <a:rPr lang="en-US" sz="1000" dirty="0" smtClean="0"/>
              <a:t>baggage area</a:t>
            </a:r>
          </a:p>
          <a:p>
            <a:pPr marL="806450" lvl="3">
              <a:buFont typeface="Wingdings" panose="05000000000000000000" pitchFamily="2" charset="2"/>
              <a:buChar char="ü"/>
            </a:pPr>
            <a:r>
              <a:rPr lang="en-US" sz="1000" dirty="0" smtClean="0"/>
              <a:t>tough </a:t>
            </a:r>
            <a:r>
              <a:rPr lang="en-US" sz="1000" dirty="0"/>
              <a:t>to get back into piper when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baggage door </a:t>
            </a:r>
            <a:r>
              <a:rPr lang="en-US" sz="1000" dirty="0" smtClean="0"/>
              <a:t>open</a:t>
            </a:r>
          </a:p>
          <a:p>
            <a:pPr marL="463550" lvl="1">
              <a:buFont typeface="Wingdings" panose="05000000000000000000" pitchFamily="2" charset="2"/>
              <a:buChar char="ü"/>
            </a:pPr>
            <a:r>
              <a:rPr lang="en-US" sz="1400" dirty="0" smtClean="0"/>
              <a:t>walk-around </a:t>
            </a:r>
            <a:r>
              <a:rPr lang="en-US" sz="1400" dirty="0"/>
              <a:t>airplane ever time prior to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getting </a:t>
            </a:r>
            <a:r>
              <a:rPr lang="en-US" sz="1400" dirty="0" smtClean="0"/>
              <a:t>in</a:t>
            </a:r>
          </a:p>
          <a:p>
            <a:pPr marL="463550" lvl="1">
              <a:buFont typeface="Wingdings" panose="05000000000000000000" pitchFamily="2" charset="2"/>
              <a:buChar char="ü"/>
            </a:pPr>
            <a:r>
              <a:rPr lang="en-US" sz="1400" dirty="0" smtClean="0"/>
              <a:t> </a:t>
            </a:r>
            <a:r>
              <a:rPr lang="en-US" sz="1400" dirty="0"/>
              <a:t>use the checklist with purpose and truly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think about where the tow bar is located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 smtClean="0"/>
          </a:p>
          <a:p>
            <a:pPr marL="463550" lvl="1">
              <a:buFont typeface="Wingdings" panose="05000000000000000000" pitchFamily="2" charset="2"/>
              <a:buChar char="ü"/>
            </a:pPr>
            <a:r>
              <a:rPr lang="en-US" sz="1400" dirty="0" smtClean="0"/>
              <a:t>Be especially cautious if/when moving both aircraft and having to alternate between them.   Forgetting to remove on the last one moved has happened.</a:t>
            </a: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46904" y="1371600"/>
            <a:ext cx="4035050" cy="5486400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400" dirty="0"/>
              <a:t>Proper Procedure to pull out </a:t>
            </a:r>
            <a:r>
              <a:rPr lang="en-US" sz="1400" dirty="0" smtClean="0"/>
              <a:t>Piper </a:t>
            </a:r>
            <a:br>
              <a:rPr lang="en-US" sz="1400" dirty="0" smtClean="0"/>
            </a:br>
            <a:r>
              <a:rPr lang="en-US" sz="1400" dirty="0" smtClean="0"/>
              <a:t>(if when in a </a:t>
            </a:r>
            <a:r>
              <a:rPr lang="en-US" sz="1400" dirty="0" err="1" smtClean="0"/>
              <a:t>confige</a:t>
            </a:r>
            <a:r>
              <a:rPr lang="en-US" sz="1400" dirty="0" smtClean="0"/>
              <a:t> where its behind Cessna….Now that we have 3 hangar spots this is not the norm)</a:t>
            </a:r>
          </a:p>
          <a:p>
            <a:r>
              <a:rPr lang="en-US" sz="1400" dirty="0" smtClean="0"/>
              <a:t>1</a:t>
            </a:r>
            <a:r>
              <a:rPr lang="en-US" sz="1400" dirty="0"/>
              <a:t>) remove tow bar from Cessna; leave baggage door open</a:t>
            </a:r>
            <a:br>
              <a:rPr lang="en-US" sz="1400" dirty="0"/>
            </a:br>
            <a:r>
              <a:rPr lang="en-US" sz="1400" dirty="0"/>
              <a:t>2) pull Cessna out of hangar</a:t>
            </a:r>
            <a:br>
              <a:rPr lang="en-US" sz="1400" dirty="0"/>
            </a:br>
            <a:r>
              <a:rPr lang="en-US" sz="1400" dirty="0"/>
              <a:t>3) remove and replace tow bar in Cessna baggage area</a:t>
            </a:r>
            <a:br>
              <a:rPr lang="en-US" sz="1400" dirty="0"/>
            </a:br>
            <a:r>
              <a:rPr lang="en-US" sz="1400" dirty="0"/>
              <a:t>4) remove tow bar from piper; leave baggage door open </a:t>
            </a:r>
            <a:br>
              <a:rPr lang="en-US" sz="1400" dirty="0"/>
            </a:br>
            <a:r>
              <a:rPr lang="en-US" sz="1400" dirty="0"/>
              <a:t>5) pull piper out of hangar</a:t>
            </a:r>
            <a:br>
              <a:rPr lang="en-US" sz="1400" dirty="0"/>
            </a:br>
            <a:r>
              <a:rPr lang="en-US" sz="1400" dirty="0"/>
              <a:t>6) remove and replace tow bar in piper baggage area</a:t>
            </a:r>
            <a:br>
              <a:rPr lang="en-US" sz="1400" dirty="0"/>
            </a:br>
            <a:r>
              <a:rPr lang="en-US" sz="1400" dirty="0"/>
              <a:t>7) remove tow bar from Cessna; leave baggage door open</a:t>
            </a:r>
            <a:br>
              <a:rPr lang="en-US" sz="1400" dirty="0"/>
            </a:br>
            <a:r>
              <a:rPr lang="en-US" sz="1400" dirty="0"/>
              <a:t>8) push Cessna back into hangar</a:t>
            </a:r>
            <a:br>
              <a:rPr lang="en-US" sz="1400" dirty="0"/>
            </a:br>
            <a:r>
              <a:rPr lang="en-US" sz="1400" dirty="0"/>
              <a:t>9) remove and replace tow bar back In baggage area</a:t>
            </a:r>
            <a:br>
              <a:rPr lang="en-US" sz="1400" dirty="0"/>
            </a:br>
            <a:r>
              <a:rPr lang="en-US" sz="1400" dirty="0"/>
              <a:t>10) close the Cessna baggage door</a:t>
            </a:r>
            <a:br>
              <a:rPr lang="en-US" sz="1400" dirty="0"/>
            </a:br>
            <a:r>
              <a:rPr lang="en-US" sz="1400" dirty="0"/>
              <a:t>11) walk around piper to look for any abnormalities </a:t>
            </a:r>
            <a:br>
              <a:rPr lang="en-US" sz="1400" dirty="0"/>
            </a:br>
            <a:r>
              <a:rPr lang="en-US" sz="1400" dirty="0"/>
              <a:t>12) visually check on tow bar in piper baggage</a:t>
            </a:r>
            <a:br>
              <a:rPr lang="en-US" sz="1400" dirty="0"/>
            </a:br>
            <a:r>
              <a:rPr lang="en-US" sz="1400" dirty="0"/>
              <a:t>13) close the baggage door and enter cabin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24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50" y="224948"/>
            <a:ext cx="7050945" cy="4573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83802" y="6556522"/>
            <a:ext cx="454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TO </a:t>
            </a:r>
            <a:r>
              <a:rPr lang="en-US" b="1" dirty="0" smtClean="0"/>
              <a:t>SCALE  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712271" y="6327631"/>
            <a:ext cx="15560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Hot </a:t>
            </a:r>
            <a:r>
              <a:rPr lang="en-US" b="1" dirty="0" smtClean="0">
                <a:solidFill>
                  <a:srgbClr val="FF0000"/>
                </a:solidFill>
              </a:rPr>
              <a:t>Spots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Line Callout 2 59"/>
          <p:cNvSpPr/>
          <p:nvPr/>
        </p:nvSpPr>
        <p:spPr>
          <a:xfrm>
            <a:off x="3400568" y="4751171"/>
            <a:ext cx="771267" cy="3845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0519"/>
              <a:gd name="adj6" fmla="val -2522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21377" y="6272212"/>
            <a:ext cx="590894" cy="50717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 rot="5400000">
            <a:off x="6933705" y="2239342"/>
            <a:ext cx="188478" cy="30330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 rot="19779646">
            <a:off x="206837" y="2131075"/>
            <a:ext cx="2863205" cy="2469442"/>
            <a:chOff x="3909408" y="841264"/>
            <a:chExt cx="2530345" cy="2210555"/>
          </a:xfrm>
        </p:grpSpPr>
        <p:sp>
          <p:nvSpPr>
            <p:cNvPr id="25" name="Rounded Rectangle 24"/>
            <p:cNvSpPr/>
            <p:nvPr/>
          </p:nvSpPr>
          <p:spPr>
            <a:xfrm rot="548479">
              <a:off x="3909408" y="2038858"/>
              <a:ext cx="2530345" cy="49805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   </a:t>
              </a:r>
              <a:r>
                <a:rPr lang="en-US" dirty="0" smtClean="0"/>
                <a:t>Cherokee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 rot="5948479">
              <a:off x="4877385" y="2618269"/>
              <a:ext cx="378370" cy="48873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 rot="548479">
              <a:off x="4759946" y="1150570"/>
              <a:ext cx="934918" cy="30675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/>
          </p:nvSpPr>
          <p:spPr>
            <a:xfrm rot="548479">
              <a:off x="4982474" y="841264"/>
              <a:ext cx="488730" cy="1849821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 rot="434202">
            <a:off x="3296975" y="879485"/>
            <a:ext cx="3567836" cy="2844548"/>
            <a:chOff x="4073285" y="809296"/>
            <a:chExt cx="2606353" cy="2199470"/>
          </a:xfrm>
          <a:solidFill>
            <a:schemeClr val="accent4">
              <a:lumMod val="75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 rot="217437">
              <a:off x="4073285" y="2238703"/>
              <a:ext cx="2606353" cy="420414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dirty="0">
                  <a:solidFill>
                    <a:schemeClr val="bg1"/>
                  </a:solidFill>
                </a:rPr>
                <a:t>Cessna 172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 rot="5617437">
              <a:off x="5099240" y="2575216"/>
              <a:ext cx="378370" cy="488730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 rot="217437">
              <a:off x="4878547" y="1108053"/>
              <a:ext cx="941607" cy="316479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31"/>
            <p:cNvSpPr/>
            <p:nvPr/>
          </p:nvSpPr>
          <p:spPr>
            <a:xfrm rot="217437">
              <a:off x="5110655" y="809296"/>
              <a:ext cx="488730" cy="1849821"/>
            </a:xfrm>
            <a:prstGeom prst="triangl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5456161" y="259054"/>
            <a:ext cx="1571234" cy="3003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Cabinets</a:t>
            </a:r>
          </a:p>
        </p:txBody>
      </p:sp>
      <p:sp>
        <p:nvSpPr>
          <p:cNvPr id="34" name="Rounded Rectangle 33"/>
          <p:cNvSpPr/>
          <p:nvPr/>
        </p:nvSpPr>
        <p:spPr>
          <a:xfrm rot="16200000">
            <a:off x="6270887" y="1253412"/>
            <a:ext cx="1330834" cy="3292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Workbench - Tools</a:t>
            </a:r>
          </a:p>
        </p:txBody>
      </p:sp>
      <p:sp>
        <p:nvSpPr>
          <p:cNvPr id="35" name="Oval 34"/>
          <p:cNvSpPr/>
          <p:nvPr/>
        </p:nvSpPr>
        <p:spPr>
          <a:xfrm>
            <a:off x="3339788" y="576969"/>
            <a:ext cx="636438" cy="66075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020285" y="308056"/>
            <a:ext cx="1292783" cy="1821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shelves</a:t>
            </a:r>
          </a:p>
        </p:txBody>
      </p:sp>
      <p:sp>
        <p:nvSpPr>
          <p:cNvPr id="37" name="Rounded Rectangle 36"/>
          <p:cNvSpPr/>
          <p:nvPr/>
        </p:nvSpPr>
        <p:spPr>
          <a:xfrm rot="5400000">
            <a:off x="6141485" y="4244402"/>
            <a:ext cx="719612" cy="3651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984538" y="2485232"/>
            <a:ext cx="446507" cy="10618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19651460">
            <a:off x="108503" y="-8010"/>
            <a:ext cx="2464193" cy="2354607"/>
            <a:chOff x="4192816" y="809296"/>
            <a:chExt cx="2388977" cy="2207172"/>
          </a:xfrm>
        </p:grpSpPr>
        <p:sp>
          <p:nvSpPr>
            <p:cNvPr id="6" name="Rounded Rectangle 5"/>
            <p:cNvSpPr/>
            <p:nvPr/>
          </p:nvSpPr>
          <p:spPr>
            <a:xfrm rot="5400000">
              <a:off x="5165835" y="2582918"/>
              <a:ext cx="378370" cy="48873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81904" y="1103587"/>
              <a:ext cx="788276" cy="22071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110655" y="809296"/>
              <a:ext cx="488730" cy="1849821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49311" y="2706412"/>
              <a:ext cx="94593" cy="28377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966136" y="2706412"/>
              <a:ext cx="94593" cy="28377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192816" y="2108951"/>
              <a:ext cx="2388977" cy="54285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Fairchild – Tail Dragger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6533209" y="2404776"/>
            <a:ext cx="446507" cy="60688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952693" y="879061"/>
            <a:ext cx="876375" cy="379509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139381" y="4103821"/>
            <a:ext cx="591363" cy="762654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 rot="18355573">
            <a:off x="765586" y="2049838"/>
            <a:ext cx="892765" cy="708178"/>
          </a:xfrm>
          <a:prstGeom prst="ellipse">
            <a:avLst/>
          </a:prstGeom>
          <a:solidFill>
            <a:srgbClr val="FFFF00">
              <a:alpha val="6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 rot="5400000">
            <a:off x="6616279" y="3427885"/>
            <a:ext cx="740194" cy="3033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ine Callout 2 22"/>
          <p:cNvSpPr/>
          <p:nvPr/>
        </p:nvSpPr>
        <p:spPr>
          <a:xfrm>
            <a:off x="7318050" y="255917"/>
            <a:ext cx="1684897" cy="82035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048"/>
              <a:gd name="adj6" fmla="val -10287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Tail near cabinets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Line Callout 2 51"/>
          <p:cNvSpPr/>
          <p:nvPr/>
        </p:nvSpPr>
        <p:spPr>
          <a:xfrm>
            <a:off x="7342575" y="1238450"/>
            <a:ext cx="1684897" cy="167560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148"/>
              <a:gd name="adj6" fmla="val -3037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Wing near hanger support beam?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Or ladder or tool boxes?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Line Callout 2 53"/>
          <p:cNvSpPr/>
          <p:nvPr/>
        </p:nvSpPr>
        <p:spPr>
          <a:xfrm>
            <a:off x="7306917" y="4103822"/>
            <a:ext cx="1684897" cy="192627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173"/>
              <a:gd name="adj6" fmla="val -3318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Will anything hit the box?  Did lid get left open?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Any ladder 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Line Callout 2 55"/>
          <p:cNvSpPr/>
          <p:nvPr/>
        </p:nvSpPr>
        <p:spPr>
          <a:xfrm>
            <a:off x="3355273" y="5962085"/>
            <a:ext cx="1793515" cy="7418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3103"/>
              <a:gd name="adj6" fmla="val -8843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Prop/spinner and hangar door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 rot="18629976">
            <a:off x="1524533" y="4532711"/>
            <a:ext cx="302853" cy="29684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 rot="20092715">
            <a:off x="2134461" y="4450905"/>
            <a:ext cx="387341" cy="37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 rot="20092715">
            <a:off x="1766690" y="4620349"/>
            <a:ext cx="387341" cy="37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Line Callout 2 56"/>
          <p:cNvSpPr/>
          <p:nvPr/>
        </p:nvSpPr>
        <p:spPr>
          <a:xfrm>
            <a:off x="303698" y="5452630"/>
            <a:ext cx="1793515" cy="7418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4570"/>
              <a:gd name="adj6" fmla="val 4212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Fairchild and 3PL tail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rot="18629976">
            <a:off x="2405659" y="4146057"/>
            <a:ext cx="302853" cy="29684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Line Callout 2 54"/>
          <p:cNvSpPr/>
          <p:nvPr/>
        </p:nvSpPr>
        <p:spPr>
          <a:xfrm>
            <a:off x="3379363" y="4444273"/>
            <a:ext cx="2503536" cy="1319612"/>
          </a:xfrm>
          <a:prstGeom prst="borderCallout2">
            <a:avLst>
              <a:gd name="adj1" fmla="val 25601"/>
              <a:gd name="adj2" fmla="val -2425"/>
              <a:gd name="adj3" fmla="val 18750"/>
              <a:gd name="adj4" fmla="val -16667"/>
              <a:gd name="adj5" fmla="val -41754"/>
              <a:gd name="adj6" fmla="val -3045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Any wing/strut interference?  172 stabilizer and Cherokee.   Is Cherokee prop horizontal?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Arc 2"/>
          <p:cNvSpPr/>
          <p:nvPr/>
        </p:nvSpPr>
        <p:spPr>
          <a:xfrm rot="1391399">
            <a:off x="3098454" y="1486215"/>
            <a:ext cx="914400" cy="4021920"/>
          </a:xfrm>
          <a:prstGeom prst="arc">
            <a:avLst>
              <a:gd name="adj1" fmla="val 12166141"/>
              <a:gd name="adj2" fmla="val 16133355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19248453">
            <a:off x="4030320" y="1368608"/>
            <a:ext cx="876375" cy="379509"/>
          </a:xfrm>
          <a:prstGeom prst="ellipse">
            <a:avLst/>
          </a:prstGeom>
          <a:solidFill>
            <a:srgbClr val="FFFF00">
              <a:alpha val="6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23" t="3872" r="665" b="4566"/>
          <a:stretch/>
        </p:blipFill>
        <p:spPr>
          <a:xfrm>
            <a:off x="59596" y="1640540"/>
            <a:ext cx="9084404" cy="38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BEFC Cabinets / Supplies </a:t>
            </a:r>
            <a:br>
              <a:rPr lang="en-US" dirty="0" smtClean="0"/>
            </a:br>
            <a:r>
              <a:rPr lang="en-US" dirty="0" smtClean="0"/>
              <a:t>Support Equipment /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5605" y="1463040"/>
            <a:ext cx="3739896" cy="524256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Workbenches &amp; supply cabinets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Location of keys for supply cabinet and the tool box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Tools &amp; Specialty Tools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maintaining a/c, changing oil, air filter, tires, plugs, engine tuning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Ladder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Chemicals / cleaners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Water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Oil / filters / other cabinets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Refrigerator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1463040"/>
            <a:ext cx="3739896" cy="524256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Support Equipment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Tie down anchor kit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Tie down ropes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Cowling plugs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A/C Covers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Tow bars / Tug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63PL Ground Power inverter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Spare Parts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Maintenance &amp;  </a:t>
            </a:r>
            <a:r>
              <a:rPr lang="en-US" sz="2000" dirty="0"/>
              <a:t>Aircraft Logs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709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/>
              <a:t>Show each aircraft / Walk around </a:t>
            </a:r>
            <a:r>
              <a:rPr lang="en-US" dirty="0" smtClean="0"/>
              <a:t>+ Specific </a:t>
            </a:r>
            <a:r>
              <a:rPr lang="en-US" dirty="0"/>
              <a:t>aircraft checks/things to know.</a:t>
            </a:r>
          </a:p>
          <a:p>
            <a:pPr lvl="1"/>
            <a:r>
              <a:rPr lang="en-US" dirty="0" smtClean="0"/>
              <a:t>Doors, POH &amp; Manuals, W&amp;B, airworthiness certificates</a:t>
            </a:r>
          </a:p>
          <a:p>
            <a:pPr lvl="1"/>
            <a:r>
              <a:rPr lang="en-US" dirty="0" smtClean="0"/>
              <a:t>Open engine cowling – 3PL cooler, key, sump</a:t>
            </a:r>
          </a:p>
          <a:p>
            <a:pPr lvl="1"/>
            <a:r>
              <a:rPr lang="en-US" dirty="0"/>
              <a:t>Oil levels,  don’t overfill, Don’t over tighten </a:t>
            </a:r>
            <a:r>
              <a:rPr lang="en-US" dirty="0" smtClean="0"/>
              <a:t>dipstick – demonstrate.  3PL standpipe, 16U cap, </a:t>
            </a:r>
            <a:endParaRPr lang="en-US" dirty="0"/>
          </a:p>
          <a:p>
            <a:pPr lvl="1"/>
            <a:r>
              <a:rPr lang="en-US" u="sng" dirty="0"/>
              <a:t>Always</a:t>
            </a:r>
            <a:r>
              <a:rPr lang="en-US" dirty="0"/>
              <a:t> check tires &amp; air </a:t>
            </a:r>
            <a:r>
              <a:rPr lang="en-US" dirty="0" smtClean="0"/>
              <a:t>pressure,  brakes</a:t>
            </a:r>
            <a:endParaRPr lang="en-US" dirty="0"/>
          </a:p>
          <a:p>
            <a:pPr lvl="1"/>
            <a:r>
              <a:rPr lang="en-US" dirty="0" smtClean="0"/>
              <a:t>Fuel testing / Fuel </a:t>
            </a:r>
            <a:r>
              <a:rPr lang="en-US" dirty="0"/>
              <a:t>drains </a:t>
            </a:r>
            <a:endParaRPr lang="en-US" dirty="0" smtClean="0"/>
          </a:p>
          <a:p>
            <a:pPr lvl="2"/>
            <a:r>
              <a:rPr lang="en-US" dirty="0" smtClean="0"/>
              <a:t>Fuel quantity and </a:t>
            </a:r>
            <a:r>
              <a:rPr lang="en-US" dirty="0"/>
              <a:t>quality </a:t>
            </a:r>
            <a:endParaRPr lang="en-US" dirty="0" smtClean="0"/>
          </a:p>
          <a:p>
            <a:pPr lvl="2"/>
            <a:r>
              <a:rPr lang="en-US" dirty="0"/>
              <a:t>D</a:t>
            </a:r>
            <a:r>
              <a:rPr lang="en-US" dirty="0" smtClean="0"/>
              <a:t>on’t </a:t>
            </a:r>
            <a:r>
              <a:rPr lang="en-US" dirty="0"/>
              <a:t>dump fuel in the hangar</a:t>
            </a:r>
          </a:p>
          <a:p>
            <a:r>
              <a:rPr lang="en-US" dirty="0" smtClean="0"/>
              <a:t>Show </a:t>
            </a:r>
            <a:r>
              <a:rPr lang="en-US" dirty="0"/>
              <a:t>tow bars, and move an aircraft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11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013" y="1169378"/>
            <a:ext cx="7704667" cy="549519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Reminders: </a:t>
            </a:r>
          </a:p>
          <a:p>
            <a:pPr lvl="1"/>
            <a:r>
              <a:rPr lang="en-US" dirty="0" smtClean="0"/>
              <a:t>Your </a:t>
            </a:r>
            <a:r>
              <a:rPr lang="en-US" dirty="0"/>
              <a:t>preflight should not assume anything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Solo or Dual you have to ensure the airworthiness</a:t>
            </a:r>
          </a:p>
          <a:p>
            <a:pPr lvl="1"/>
            <a:r>
              <a:rPr lang="en-US" dirty="0" smtClean="0"/>
              <a:t>Have an mindset that you may not go fly today</a:t>
            </a:r>
          </a:p>
          <a:p>
            <a:pPr lvl="1"/>
            <a:r>
              <a:rPr lang="en-US" dirty="0" smtClean="0"/>
              <a:t>Be suspicious/cautious – Where is the problem? What are clues?</a:t>
            </a:r>
          </a:p>
          <a:p>
            <a:r>
              <a:rPr lang="en-US" dirty="0"/>
              <a:t>If you find equipment left in the plan call the prior member.  </a:t>
            </a:r>
            <a:r>
              <a:rPr lang="en-US" dirty="0" smtClean="0"/>
              <a:t>(</a:t>
            </a:r>
            <a:r>
              <a:rPr lang="en-US" dirty="0" err="1" smtClean="0"/>
              <a:t>lost&amp;found</a:t>
            </a:r>
            <a:r>
              <a:rPr lang="en-US" dirty="0" smtClean="0"/>
              <a:t> on back wall desk)</a:t>
            </a:r>
            <a:endParaRPr lang="en-US" dirty="0"/>
          </a:p>
          <a:p>
            <a:r>
              <a:rPr lang="en-US" dirty="0" smtClean="0"/>
              <a:t>Cherokee fills </a:t>
            </a:r>
            <a:r>
              <a:rPr lang="en-US" dirty="0"/>
              <a:t>to tabs (17 gal tabs, 34 total)</a:t>
            </a:r>
          </a:p>
          <a:p>
            <a:pPr lvl="1"/>
            <a:r>
              <a:rPr lang="en-US" dirty="0"/>
              <a:t>You can fill higher if you </a:t>
            </a:r>
            <a:r>
              <a:rPr lang="en-US" dirty="0" smtClean="0"/>
              <a:t>need.  We don’t offload fuel though.</a:t>
            </a:r>
            <a:endParaRPr lang="en-US" dirty="0"/>
          </a:p>
          <a:p>
            <a:r>
              <a:rPr lang="en-US" dirty="0" smtClean="0"/>
              <a:t>Can Preflight in the hangar or outside</a:t>
            </a:r>
          </a:p>
          <a:p>
            <a:r>
              <a:rPr lang="en-US" dirty="0"/>
              <a:t>Not Sure, need something?   Call and ask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5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dirty="0" smtClean="0"/>
              <a:t>VERIFY TOW BAR REMOVED BEFORE BOARDING THE PLANE &amp; ENGINE START.  </a:t>
            </a:r>
          </a:p>
          <a:p>
            <a:r>
              <a:rPr lang="en-US" dirty="0" smtClean="0"/>
              <a:t>ALWAYS walk around the plane 1 more time before you board.</a:t>
            </a:r>
          </a:p>
          <a:p>
            <a:r>
              <a:rPr lang="en-US" dirty="0" smtClean="0"/>
              <a:t>Close the hangar behind you when departing </a:t>
            </a:r>
          </a:p>
          <a:p>
            <a:pPr lvl="1"/>
            <a:r>
              <a:rPr lang="en-US" dirty="0" smtClean="0"/>
              <a:t>We don’t leave the hangar open even for short flights.</a:t>
            </a:r>
            <a:br>
              <a:rPr lang="en-US" dirty="0" smtClean="0"/>
            </a:br>
            <a:r>
              <a:rPr lang="en-US" dirty="0" smtClean="0"/>
              <a:t>(assumes someone else is not in the hangar)</a:t>
            </a:r>
          </a:p>
          <a:p>
            <a:r>
              <a:rPr lang="en-US" dirty="0" smtClean="0"/>
              <a:t>Move/Line up on the taxiway</a:t>
            </a:r>
          </a:p>
          <a:p>
            <a:pPr lvl="1"/>
            <a:r>
              <a:rPr lang="en-US" dirty="0" smtClean="0"/>
              <a:t>Be aware of what’s behind you before you start the engine</a:t>
            </a:r>
            <a:br>
              <a:rPr lang="en-US" dirty="0" smtClean="0"/>
            </a:br>
            <a:r>
              <a:rPr lang="en-US" dirty="0" smtClean="0"/>
              <a:t>(this is true no matter where you are)</a:t>
            </a:r>
          </a:p>
          <a:p>
            <a:r>
              <a:rPr lang="en-US" dirty="0" smtClean="0"/>
              <a:t>Discuss Taxiing at 1H0</a:t>
            </a:r>
          </a:p>
          <a:p>
            <a:r>
              <a:rPr lang="en-US" dirty="0" smtClean="0"/>
              <a:t>Remind about the Grass Runway(s) &amp; Traffic Patterns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1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9360" y="457200"/>
            <a:ext cx="7389707" cy="914400"/>
          </a:xfrm>
        </p:spPr>
        <p:txBody>
          <a:bodyPr/>
          <a:lstStyle/>
          <a:p>
            <a:pPr algn="l"/>
            <a:r>
              <a:rPr lang="en-US" dirty="0" smtClean="0"/>
              <a:t>This Briefing Covers: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972149" y="1371600"/>
            <a:ext cx="5940928" cy="4572000"/>
          </a:xfrm>
        </p:spPr>
        <p:txBody>
          <a:bodyPr anchor="t">
            <a:normAutofit lnSpcReduction="10000"/>
          </a:bodyPr>
          <a:lstStyle/>
          <a:p>
            <a:r>
              <a:rPr lang="en-US" sz="2000" dirty="0" smtClean="0"/>
              <a:t>Welcome &amp; Club Introduction</a:t>
            </a:r>
          </a:p>
          <a:p>
            <a:r>
              <a:rPr lang="en-US" sz="2000" dirty="0" smtClean="0"/>
              <a:t>Airport Overview</a:t>
            </a:r>
            <a:endParaRPr lang="en-US" sz="2000" dirty="0"/>
          </a:p>
          <a:p>
            <a:r>
              <a:rPr lang="en-US" sz="2000" dirty="0" smtClean="0"/>
              <a:t>BEFC </a:t>
            </a:r>
            <a:r>
              <a:rPr lang="en-US" sz="2000" dirty="0"/>
              <a:t>Aircraft </a:t>
            </a:r>
            <a:r>
              <a:rPr lang="en-US" sz="2000" dirty="0" smtClean="0"/>
              <a:t>ConOps</a:t>
            </a:r>
            <a:endParaRPr lang="en-US" sz="2000" dirty="0"/>
          </a:p>
          <a:p>
            <a:r>
              <a:rPr lang="en-US" sz="2000" dirty="0" smtClean="0"/>
              <a:t>Safety &amp; Passenger Safety</a:t>
            </a:r>
          </a:p>
          <a:p>
            <a:r>
              <a:rPr lang="en-US" dirty="0" smtClean="0"/>
              <a:t>Hangar Access - Doors / Locks / Operations</a:t>
            </a:r>
          </a:p>
          <a:p>
            <a:r>
              <a:rPr lang="en-US" dirty="0" smtClean="0"/>
              <a:t>Hanger Box - Lock/ Logs/Supplies</a:t>
            </a:r>
          </a:p>
          <a:p>
            <a:r>
              <a:rPr lang="en-US" sz="2000" dirty="0" smtClean="0"/>
              <a:t>Aircraft Movement / Placement</a:t>
            </a:r>
          </a:p>
          <a:p>
            <a:r>
              <a:rPr lang="en-US" sz="2000" dirty="0" smtClean="0"/>
              <a:t>Workbench/Cabinets &amp; Supt. Equipment / Tools</a:t>
            </a:r>
          </a:p>
          <a:p>
            <a:r>
              <a:rPr lang="en-US" sz="2000" dirty="0"/>
              <a:t>Pre Flight </a:t>
            </a:r>
            <a:r>
              <a:rPr lang="en-US" sz="2000" dirty="0" smtClean="0"/>
              <a:t>/ Departing / Post </a:t>
            </a:r>
            <a:r>
              <a:rPr lang="en-US" sz="2000" dirty="0"/>
              <a:t>Flight</a:t>
            </a:r>
          </a:p>
          <a:p>
            <a:r>
              <a:rPr lang="en-US" sz="2000" dirty="0" smtClean="0"/>
              <a:t>Winter </a:t>
            </a:r>
            <a:r>
              <a:rPr lang="en-US" sz="2000" dirty="0"/>
              <a:t>Ops</a:t>
            </a:r>
          </a:p>
          <a:p>
            <a:r>
              <a:rPr lang="en-US" sz="2000" dirty="0" smtClean="0"/>
              <a:t>BEFC  Opportunities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97464" y="6060261"/>
            <a:ext cx="493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/>
              <a:t>DOOR KEY CODE</a:t>
            </a:r>
            <a:r>
              <a:rPr lang="en-US" dirty="0" smtClean="0"/>
              <a:t>:        _________  </a:t>
            </a:r>
          </a:p>
          <a:p>
            <a:pPr marL="0" lvl="1" algn="ctr"/>
            <a:r>
              <a:rPr lang="en-US" dirty="0" smtClean="0"/>
              <a:t>HANGAR </a:t>
            </a:r>
            <a:r>
              <a:rPr lang="en-US" dirty="0"/>
              <a:t>BOX CODE</a:t>
            </a:r>
            <a:r>
              <a:rPr lang="en-US" dirty="0" smtClean="0"/>
              <a:t>:  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81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5926"/>
            <a:ext cx="7704667" cy="914400"/>
          </a:xfrm>
        </p:spPr>
        <p:txBody>
          <a:bodyPr/>
          <a:lstStyle/>
          <a:p>
            <a:r>
              <a:rPr lang="en-US" dirty="0" smtClean="0"/>
              <a:t>Post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3" y="914400"/>
            <a:ext cx="7704667" cy="5943600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Re-fuel the aircraft tanks as specified in the Operating Rules</a:t>
            </a:r>
          </a:p>
          <a:p>
            <a:pPr lvl="1"/>
            <a:r>
              <a:rPr lang="en-US" dirty="0" smtClean="0"/>
              <a:t>Explain the self-serv process @ 1H0 – grounding clip, filling, cost diff</a:t>
            </a:r>
          </a:p>
          <a:p>
            <a:r>
              <a:rPr lang="en-US" dirty="0" smtClean="0"/>
              <a:t>Secure inside plane</a:t>
            </a:r>
          </a:p>
          <a:p>
            <a:pPr lvl="1"/>
            <a:r>
              <a:rPr lang="en-US" dirty="0" smtClean="0"/>
              <a:t>Remove all your items/maps/headsets…etc.,  clean up interior</a:t>
            </a:r>
          </a:p>
          <a:p>
            <a:pPr lvl="1"/>
            <a:r>
              <a:rPr lang="en-US" dirty="0"/>
              <a:t>Secure seat belts and shoulder harnesses</a:t>
            </a:r>
          </a:p>
          <a:p>
            <a:pPr lvl="1"/>
            <a:r>
              <a:rPr lang="en-US" dirty="0" smtClean="0"/>
              <a:t>Remove keys, ignition/switches off</a:t>
            </a:r>
          </a:p>
          <a:p>
            <a:r>
              <a:rPr lang="en-US" dirty="0" smtClean="0"/>
              <a:t>Clean the aircraft - </a:t>
            </a:r>
            <a:r>
              <a:rPr lang="en-US" i="1" dirty="0"/>
              <a:t>Leave it like you would want to find it.</a:t>
            </a:r>
            <a:r>
              <a:rPr lang="en-US" dirty="0"/>
              <a:t>  </a:t>
            </a:r>
          </a:p>
          <a:p>
            <a:pPr lvl="1"/>
            <a:r>
              <a:rPr lang="en-US" dirty="0" smtClean="0"/>
              <a:t>Clean </a:t>
            </a:r>
            <a:r>
              <a:rPr lang="en-US" dirty="0"/>
              <a:t>windows </a:t>
            </a:r>
            <a:r>
              <a:rPr lang="en-US" b="1" dirty="0"/>
              <a:t>ONLY WITH </a:t>
            </a:r>
            <a:r>
              <a:rPr lang="en-US" dirty="0"/>
              <a:t>the </a:t>
            </a:r>
            <a:r>
              <a:rPr lang="en-US" dirty="0" smtClean="0"/>
              <a:t>proper window cleaner &amp; sheets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Wipe down the painted surfaces and clean the bugs off</a:t>
            </a:r>
          </a:p>
          <a:p>
            <a:pPr lvl="2"/>
            <a:r>
              <a:rPr lang="en-US" dirty="0" smtClean="0"/>
              <a:t>Simple Green and Rags,  Refill/Make more if needed </a:t>
            </a:r>
          </a:p>
          <a:p>
            <a:pPr lvl="1"/>
            <a:r>
              <a:rPr lang="en-US" dirty="0"/>
              <a:t>Leave dirty rags out to dry, we wash or pitch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IN on Flight Circle. </a:t>
            </a:r>
          </a:p>
          <a:p>
            <a:r>
              <a:rPr lang="en-US" dirty="0" smtClean="0"/>
              <a:t>Notify others if problems found.  (phone, email - FlightCircle, Squawk)</a:t>
            </a:r>
          </a:p>
          <a:p>
            <a:r>
              <a:rPr lang="en-US" dirty="0" smtClean="0"/>
              <a:t>Return keys to log box</a:t>
            </a:r>
          </a:p>
          <a:p>
            <a:r>
              <a:rPr lang="en-US" dirty="0" smtClean="0"/>
              <a:t>Secure the Hangar – checklist on door</a:t>
            </a:r>
          </a:p>
          <a:p>
            <a:pPr lvl="1"/>
            <a:r>
              <a:rPr lang="en-US" dirty="0" smtClean="0"/>
              <a:t>Turn off fans, lights, lock all cabinets / tool boxes…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8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Weather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63040"/>
            <a:ext cx="8026785" cy="5301442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Both aircraft </a:t>
            </a:r>
            <a:r>
              <a:rPr lang="en-US" dirty="0" smtClean="0"/>
              <a:t>have electric engine warmers/heaters</a:t>
            </a:r>
          </a:p>
          <a:p>
            <a:r>
              <a:rPr lang="en-US" dirty="0" smtClean="0"/>
              <a:t>Both aircraft have supplemental oil coolers</a:t>
            </a:r>
          </a:p>
          <a:p>
            <a:r>
              <a:rPr lang="en-US" dirty="0" smtClean="0"/>
              <a:t>At some point in the fall temperatures dictate rigging for cold weather</a:t>
            </a:r>
          </a:p>
          <a:p>
            <a:pPr lvl="1"/>
            <a:r>
              <a:rPr lang="en-US" dirty="0" smtClean="0"/>
              <a:t>Aircraft oil warmers get plugged in – part of your pre/post flight</a:t>
            </a:r>
          </a:p>
          <a:p>
            <a:pPr lvl="1"/>
            <a:r>
              <a:rPr lang="en-US" dirty="0" smtClean="0"/>
              <a:t>There is a cover plate that blocks the air flow to the oil cooler</a:t>
            </a:r>
          </a:p>
          <a:p>
            <a:pPr lvl="2"/>
            <a:r>
              <a:rPr lang="en-US" dirty="0" smtClean="0"/>
              <a:t>(show the plate location on the a/c and how it attaches)</a:t>
            </a:r>
          </a:p>
          <a:p>
            <a:pPr lvl="1"/>
            <a:r>
              <a:rPr lang="en-US" dirty="0" smtClean="0"/>
              <a:t>There are operating thresholds for the cover plate.  </a:t>
            </a:r>
          </a:p>
          <a:p>
            <a:pPr lvl="2"/>
            <a:r>
              <a:rPr lang="en-US" dirty="0" smtClean="0"/>
              <a:t>50 Degrees.  If it is a warm day, It is very possible you may have to remove the plate due the temperature at the time of your flight (Cherokee only).</a:t>
            </a:r>
          </a:p>
          <a:p>
            <a:pPr lvl="1"/>
            <a:r>
              <a:rPr lang="en-US" dirty="0" smtClean="0"/>
              <a:t>In very cold periods we also cover w/blanket and insert cowl plugs.</a:t>
            </a:r>
          </a:p>
          <a:p>
            <a:r>
              <a:rPr lang="en-US" dirty="0" smtClean="0"/>
              <a:t>No flights when surface temp &lt;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10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º</a:t>
            </a:r>
            <a:r>
              <a:rPr lang="en-US" dirty="0" smtClean="0"/>
              <a:t> F</a:t>
            </a:r>
          </a:p>
          <a:p>
            <a:r>
              <a:rPr lang="en-US" dirty="0" smtClean="0"/>
              <a:t>BEFC Operating Rules exist for hangaring &amp; engine pre-heat when operating away from </a:t>
            </a:r>
            <a:r>
              <a:rPr lang="en-US" sz="19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1H0</a:t>
            </a:r>
            <a:r>
              <a:rPr lang="en-US" dirty="0" smtClean="0"/>
              <a:t>.  Please become familiar with them as a cold start is not allowed.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BEFC 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63040"/>
            <a:ext cx="7704667" cy="508604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We use Flightcircle.Com for scheduling</a:t>
            </a:r>
          </a:p>
          <a:p>
            <a:pPr lvl="1"/>
            <a:r>
              <a:rPr lang="en-US" dirty="0" smtClean="0"/>
              <a:t>FC also has Reports for </a:t>
            </a:r>
          </a:p>
          <a:p>
            <a:pPr lvl="2"/>
            <a:r>
              <a:rPr lang="en-US" dirty="0" smtClean="0"/>
              <a:t>Squawks, Inspection &amp; maintenance due times</a:t>
            </a:r>
          </a:p>
          <a:p>
            <a:pPr lvl="1"/>
            <a:r>
              <a:rPr lang="en-US" dirty="0" smtClean="0"/>
              <a:t>Get Flightcircle.com working on you smart phone browser too</a:t>
            </a:r>
          </a:p>
          <a:p>
            <a:r>
              <a:rPr lang="en-US" dirty="0" smtClean="0"/>
              <a:t>Website – www.befcstl.org …</a:t>
            </a:r>
          </a:p>
          <a:p>
            <a:pPr lvl="1"/>
            <a:r>
              <a:rPr lang="en-US" dirty="0" smtClean="0"/>
              <a:t>A/C manuals and docs – on web site</a:t>
            </a:r>
          </a:p>
          <a:p>
            <a:pPr lvl="1"/>
            <a:r>
              <a:rPr lang="en-US" dirty="0" smtClean="0"/>
              <a:t>Club Contacts </a:t>
            </a:r>
          </a:p>
          <a:p>
            <a:r>
              <a:rPr lang="en-US" dirty="0" smtClean="0"/>
              <a:t>Creve </a:t>
            </a:r>
            <a:r>
              <a:rPr lang="en-US" dirty="0"/>
              <a:t>Coeur Airport </a:t>
            </a:r>
            <a:r>
              <a:rPr lang="en-US" dirty="0" smtClean="0"/>
              <a:t>numbers: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314-878-6400</a:t>
            </a:r>
            <a:r>
              <a:rPr lang="en-US" dirty="0"/>
              <a:t>		314-878-9575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89" y="-330200"/>
            <a:ext cx="10018713" cy="1752599"/>
          </a:xfrm>
        </p:spPr>
        <p:txBody>
          <a:bodyPr/>
          <a:lstStyle/>
          <a:p>
            <a:r>
              <a:rPr lang="en-US" dirty="0" smtClean="0"/>
              <a:t>BEFC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1" y="1204546"/>
            <a:ext cx="7025054" cy="5380892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 smtClean="0"/>
              <a:t>Plane / Hangar Captain</a:t>
            </a:r>
          </a:p>
          <a:p>
            <a:pPr lvl="1"/>
            <a:r>
              <a:rPr lang="en-US" dirty="0" smtClean="0"/>
              <a:t>Check on oil &amp; other club supplies</a:t>
            </a:r>
          </a:p>
          <a:p>
            <a:pPr lvl="1"/>
            <a:r>
              <a:rPr lang="en-US" dirty="0"/>
              <a:t>General Condition / Appearance of </a:t>
            </a:r>
            <a:r>
              <a:rPr lang="en-US" dirty="0" smtClean="0"/>
              <a:t>A/C, &amp; Equip</a:t>
            </a:r>
          </a:p>
          <a:p>
            <a:r>
              <a:rPr lang="en-US" dirty="0" smtClean="0"/>
              <a:t>Membership &amp; Publicity </a:t>
            </a:r>
          </a:p>
          <a:p>
            <a:pPr lvl="1"/>
            <a:r>
              <a:rPr lang="en-US" dirty="0" smtClean="0"/>
              <a:t>Committee(s) / Club growth</a:t>
            </a:r>
          </a:p>
          <a:p>
            <a:pPr lvl="1"/>
            <a:r>
              <a:rPr lang="en-US" dirty="0" smtClean="0"/>
              <a:t>Trip / airport reports,  $100 hamburger, newsletter</a:t>
            </a:r>
          </a:p>
          <a:p>
            <a:pPr lvl="1"/>
            <a:r>
              <a:rPr lang="en-US" dirty="0" smtClean="0"/>
              <a:t>Member meeting presentation</a:t>
            </a:r>
          </a:p>
          <a:p>
            <a:pPr lvl="1"/>
            <a:r>
              <a:rPr lang="en-US" dirty="0" smtClean="0"/>
              <a:t>Report Accomplishments</a:t>
            </a:r>
          </a:p>
          <a:p>
            <a:r>
              <a:rPr lang="en-US" dirty="0" smtClean="0"/>
              <a:t>Website help/growth, other IT help</a:t>
            </a:r>
          </a:p>
          <a:p>
            <a:r>
              <a:rPr lang="en-US" dirty="0" smtClean="0"/>
              <a:t>Finance Treasurer assistant</a:t>
            </a:r>
          </a:p>
          <a:p>
            <a:r>
              <a:rPr lang="en-US" dirty="0" smtClean="0"/>
              <a:t>Fleet Maintenance Participation</a:t>
            </a:r>
          </a:p>
          <a:p>
            <a:pPr lvl="1"/>
            <a:r>
              <a:rPr lang="en-US" dirty="0" smtClean="0"/>
              <a:t>You are a better pilot if you see/understand the systems you use and depend 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3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BEFC Club 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2133" y="1463039"/>
            <a:ext cx="7704667" cy="5080373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Welcome to Creve Coeur Airport (</a:t>
            </a:r>
            <a:r>
              <a:rPr lang="en-US" dirty="0" smtClean="0">
                <a:latin typeface="Arial Narrow" panose="020B0606020202030204" pitchFamily="34" charset="0"/>
              </a:rPr>
              <a:t>1H0</a:t>
            </a:r>
            <a:r>
              <a:rPr lang="en-US" dirty="0" smtClean="0"/>
              <a:t>) and the BEFC hangar (#P-6).  </a:t>
            </a:r>
          </a:p>
          <a:p>
            <a:r>
              <a:rPr lang="en-US" dirty="0" smtClean="0"/>
              <a:t>We have 2 aircraft.  </a:t>
            </a:r>
          </a:p>
          <a:p>
            <a:pPr lvl="1"/>
            <a:r>
              <a:rPr lang="en-US" sz="2400" dirty="0" smtClean="0"/>
              <a:t>N8716U </a:t>
            </a:r>
            <a:r>
              <a:rPr lang="en-US" sz="2400" dirty="0"/>
              <a:t>– 1965 </a:t>
            </a:r>
            <a:r>
              <a:rPr lang="en-US" sz="2400" dirty="0" smtClean="0"/>
              <a:t>C172F Cessna Skyhawk </a:t>
            </a:r>
          </a:p>
          <a:p>
            <a:pPr lvl="2"/>
            <a:r>
              <a:rPr lang="en-US" sz="2000" dirty="0" smtClean="0"/>
              <a:t>Student Pilot Training </a:t>
            </a:r>
            <a:r>
              <a:rPr lang="en-US" sz="2000" dirty="0"/>
              <a:t>A</a:t>
            </a:r>
            <a:r>
              <a:rPr lang="en-US" sz="2000" dirty="0" smtClean="0"/>
              <a:t>ircraft &amp; Cross Country</a:t>
            </a:r>
          </a:p>
          <a:p>
            <a:pPr lvl="1"/>
            <a:r>
              <a:rPr lang="en-US" sz="2400" dirty="0"/>
              <a:t>N63PL -  1978 PA-28-161 Piper Cherokee Warrior </a:t>
            </a:r>
            <a:r>
              <a:rPr lang="en-US" sz="2400" dirty="0" smtClean="0"/>
              <a:t>II</a:t>
            </a:r>
          </a:p>
          <a:p>
            <a:pPr lvl="2"/>
            <a:r>
              <a:rPr lang="en-US" sz="2000" dirty="0" smtClean="0"/>
              <a:t>Cross Country &amp; </a:t>
            </a:r>
            <a:r>
              <a:rPr lang="en-US" sz="2000" dirty="0" err="1" smtClean="0"/>
              <a:t>Adv</a:t>
            </a:r>
            <a:r>
              <a:rPr lang="en-US" sz="2000" dirty="0" smtClean="0"/>
              <a:t> Training – IFR, Private Pilot or better.</a:t>
            </a:r>
            <a:endParaRPr lang="en-US" sz="2000" dirty="0"/>
          </a:p>
          <a:p>
            <a:r>
              <a:rPr lang="en-US" dirty="0" smtClean="0"/>
              <a:t>We lease 3 spaces in the hangar from the airport</a:t>
            </a:r>
          </a:p>
          <a:p>
            <a:r>
              <a:rPr lang="en-US" dirty="0" smtClean="0"/>
              <a:t>We have workbenches, parts, supplies, tools, &amp; various equipment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8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23317"/>
            <a:ext cx="7704667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Airport </a:t>
            </a:r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sz="2700" dirty="0" smtClean="0"/>
              <a:t>Creve </a:t>
            </a:r>
            <a:r>
              <a:rPr lang="en-US" sz="2700" dirty="0"/>
              <a:t>Coeur Airport (</a:t>
            </a:r>
            <a:r>
              <a:rPr lang="en-US" sz="2700" dirty="0">
                <a:latin typeface="Antique Olive Roman" pitchFamily="34" charset="0"/>
              </a:rPr>
              <a:t>1H0</a:t>
            </a:r>
            <a:r>
              <a:rPr lang="en-US" sz="2700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83479"/>
            <a:ext cx="6490442" cy="5774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3918827">
            <a:off x="3394045" y="5541908"/>
            <a:ext cx="735496" cy="338554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Ramp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4156151">
            <a:off x="1735210" y="4467086"/>
            <a:ext cx="844826" cy="276999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16 - 34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81436">
            <a:off x="2952856" y="1650490"/>
            <a:ext cx="1348483" cy="276999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– 25 </a:t>
            </a:r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94" y="5285026"/>
            <a:ext cx="1265884" cy="156966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Fuel Pump on Ramp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Line Crew or Self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Service after hours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1729" y="995823"/>
            <a:ext cx="1782271" cy="107721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BEFC in 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Corner hangar P-6</a:t>
            </a:r>
            <a:endParaRPr lang="en-US" sz="1600" b="1" dirty="0">
              <a:solidFill>
                <a:srgbClr val="0000F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Has a Boeing logo magnet on door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354" y="4136068"/>
            <a:ext cx="1639185" cy="107721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Driving in: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Use caution and go slow when on taxiway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5321" y="5767099"/>
            <a:ext cx="1265884" cy="1077218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Airport Office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&amp; Meeting Hangar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73174" y="1800088"/>
            <a:ext cx="688555" cy="180450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70612" y="4831976"/>
            <a:ext cx="1264578" cy="163447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</p:cNvCxnSpPr>
          <p:nvPr/>
        </p:nvCxnSpPr>
        <p:spPr>
          <a:xfrm flipV="1">
            <a:off x="1445078" y="4931924"/>
            <a:ext cx="2726375" cy="113793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4149868">
            <a:off x="794541" y="3328097"/>
            <a:ext cx="1000962" cy="246221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16-34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0285" y="2563863"/>
            <a:ext cx="1581664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Park in grass next to Hangar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00239" y="3005847"/>
            <a:ext cx="520046" cy="83872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4043237">
            <a:off x="6601345" y="3728661"/>
            <a:ext cx="32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827891" y="3930568"/>
            <a:ext cx="2283028" cy="1733559"/>
          </a:xfrm>
          <a:custGeom>
            <a:avLst/>
            <a:gdLst>
              <a:gd name="connsiteX0" fmla="*/ 2388464 w 2388464"/>
              <a:gd name="connsiteY0" fmla="*/ 1245141 h 1808077"/>
              <a:gd name="connsiteX1" fmla="*/ 939043 w 2388464"/>
              <a:gd name="connsiteY1" fmla="*/ 1789890 h 1808077"/>
              <a:gd name="connsiteX2" fmla="*/ 14915 w 2388464"/>
              <a:gd name="connsiteY2" fmla="*/ 651753 h 1808077"/>
              <a:gd name="connsiteX3" fmla="*/ 1668618 w 2388464"/>
              <a:gd name="connsiteY3" fmla="*/ 0 h 18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464" h="1808077">
                <a:moveTo>
                  <a:pt x="2388464" y="1245141"/>
                </a:moveTo>
                <a:cubicBezTo>
                  <a:pt x="1861549" y="1566964"/>
                  <a:pt x="1334634" y="1888788"/>
                  <a:pt x="939043" y="1789890"/>
                </a:cubicBezTo>
                <a:cubicBezTo>
                  <a:pt x="543452" y="1690992"/>
                  <a:pt x="-106681" y="950068"/>
                  <a:pt x="14915" y="651753"/>
                </a:cubicBezTo>
                <a:cubicBezTo>
                  <a:pt x="136511" y="353438"/>
                  <a:pt x="1363818" y="61608"/>
                  <a:pt x="1668618" y="0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762884" y="4251633"/>
            <a:ext cx="1598845" cy="14124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935189" y="6466452"/>
            <a:ext cx="14265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206" y="-36268"/>
            <a:ext cx="2717906" cy="2062103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00FF"/>
                </a:solidFill>
              </a:rPr>
              <a:t>Grass strips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07-25 is grass runway on map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16-34 grass is along side paved runway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(this is unofficial but many tail draggers use this so you have to be vigilant)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>
            <a:stCxn id="30" idx="3"/>
          </p:cNvCxnSpPr>
          <p:nvPr/>
        </p:nvCxnSpPr>
        <p:spPr>
          <a:xfrm>
            <a:off x="2779112" y="994784"/>
            <a:ext cx="538020" cy="6627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7" idx="1"/>
          </p:cNvCxnSpPr>
          <p:nvPr/>
        </p:nvCxnSpPr>
        <p:spPr>
          <a:xfrm>
            <a:off x="303269" y="1900646"/>
            <a:ext cx="813738" cy="10828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7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87926"/>
            <a:ext cx="7704667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BEFC – ConOps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174173"/>
            <a:ext cx="7913077" cy="5683828"/>
          </a:xfrm>
        </p:spPr>
        <p:txBody>
          <a:bodyPr>
            <a:normAutofit/>
          </a:bodyPr>
          <a:lstStyle/>
          <a:p>
            <a:r>
              <a:rPr lang="en-US" dirty="0" smtClean="0"/>
              <a:t>We treat each aircraft </a:t>
            </a:r>
            <a:r>
              <a:rPr lang="en-US" dirty="0"/>
              <a:t>as </a:t>
            </a:r>
            <a:r>
              <a:rPr lang="en-US" dirty="0" smtClean="0"/>
              <a:t>if its our own (because it is).</a:t>
            </a:r>
            <a:endParaRPr lang="en-US" dirty="0"/>
          </a:p>
          <a:p>
            <a:r>
              <a:rPr lang="en-US" dirty="0" smtClean="0"/>
              <a:t>BEFC aircraft are owner maintained where possible to help keep our operating costs down.</a:t>
            </a:r>
          </a:p>
          <a:p>
            <a:pPr lvl="1"/>
            <a:r>
              <a:rPr lang="en-US" dirty="0" smtClean="0"/>
              <a:t>We have A&amp;Ps in the club that assist with this.  Many maintenance items require external A&amp;P and FAA Airframe Inspector actions and we fully employ these professionals when needed.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(we are cost conscious, but not cheap or </a:t>
            </a:r>
            <a:r>
              <a:rPr lang="en-US" dirty="0" err="1" smtClean="0"/>
              <a:t>undsafe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 a member of a club you help &amp; participate.  There is a benefit to this as you will learn much more about the aircraft systems and their operation.</a:t>
            </a:r>
          </a:p>
          <a:p>
            <a:pPr lvl="2"/>
            <a:r>
              <a:rPr lang="en-US" dirty="0" smtClean="0"/>
              <a:t>Examples: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Assist during routine maintenance tasks such as oil changes, landing / </a:t>
            </a:r>
            <a:r>
              <a:rPr lang="en-US" dirty="0" err="1" smtClean="0"/>
              <a:t>nav</a:t>
            </a:r>
            <a:r>
              <a:rPr lang="en-US" dirty="0" smtClean="0"/>
              <a:t> light changes, tire changes, brake pads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The annual inspection needs many hands to help remove cover plates / seats / brakes, clean / wax,  …etc, 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Periodic Plane washing, Hanger cleanup … </a:t>
            </a:r>
            <a:r>
              <a:rPr lang="en-US" dirty="0"/>
              <a:t>and </a:t>
            </a:r>
            <a:r>
              <a:rPr lang="en-US" dirty="0" smtClean="0"/>
              <a:t>other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856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87926"/>
            <a:ext cx="7704667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BEFC – ConOps - SAFETY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875489"/>
            <a:ext cx="8073957" cy="59825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Safety &amp; Safe Operations depend on all members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 smtClean="0"/>
              <a:t>There </a:t>
            </a:r>
            <a:r>
              <a:rPr lang="en-US" dirty="0"/>
              <a:t>is no line crew </a:t>
            </a:r>
            <a:r>
              <a:rPr lang="en-US" dirty="0" smtClean="0"/>
              <a:t>servicing </a:t>
            </a:r>
            <a:r>
              <a:rPr lang="en-US" dirty="0"/>
              <a:t>the aircraft </a:t>
            </a:r>
            <a:r>
              <a:rPr lang="en-US" dirty="0" smtClean="0"/>
              <a:t>pre/post flight</a:t>
            </a:r>
            <a:r>
              <a:rPr lang="en-US" dirty="0"/>
              <a:t>.  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The eyes and ears for aircraft safety &amp; maintenance are our members.</a:t>
            </a:r>
          </a:p>
          <a:p>
            <a:r>
              <a:rPr lang="en-US" dirty="0" smtClean="0"/>
              <a:t>We do as much as possible to ensure a safe and airworthy fleet.  But it is essential that we all work as a team and communicate.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are </a:t>
            </a:r>
            <a:r>
              <a:rPr lang="en-US" dirty="0" smtClean="0"/>
              <a:t>responsible </a:t>
            </a:r>
            <a:r>
              <a:rPr lang="en-US" dirty="0"/>
              <a:t>to each other for the airworthiness, cleanliness, and operation of the planes.  </a:t>
            </a:r>
            <a:r>
              <a:rPr lang="en-US" dirty="0" smtClean="0"/>
              <a:t> This includes the Pre/Post flight actions, overnight/away operations, and following the reporting process for any issue(s), squawk, or aircraft grounding item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Safety </a:t>
            </a:r>
            <a:r>
              <a:rPr lang="en-US" dirty="0"/>
              <a:t>requires </a:t>
            </a:r>
            <a:r>
              <a:rPr lang="en-US" dirty="0" smtClean="0"/>
              <a:t>we </a:t>
            </a:r>
            <a:r>
              <a:rPr lang="en-US" dirty="0"/>
              <a:t>follow the </a:t>
            </a:r>
            <a:r>
              <a:rPr lang="en-US" dirty="0" smtClean="0"/>
              <a:t>club By-Laws </a:t>
            </a:r>
            <a:r>
              <a:rPr lang="en-US" dirty="0"/>
              <a:t>and Operating Rules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FAR </a:t>
            </a:r>
            <a:r>
              <a:rPr lang="en-US" dirty="0"/>
              <a:t>91.3   </a:t>
            </a:r>
            <a:r>
              <a:rPr lang="en-US" i="1" dirty="0"/>
              <a:t>Responsibility and authority of the pilot in command.</a:t>
            </a:r>
          </a:p>
          <a:p>
            <a:pPr lvl="1"/>
            <a:r>
              <a:rPr lang="en-US" i="1" dirty="0"/>
              <a:t>(a) The pilot in command of an aircraft is directly responsible for, and is the final authority as to, the operation of that aircraft. </a:t>
            </a:r>
          </a:p>
          <a:p>
            <a:pPr lvl="2"/>
            <a:r>
              <a:rPr lang="en-US" dirty="0" smtClean="0"/>
              <a:t>Use of club aircraft does not alter this rule.  Complying with required maintenance, preflight, or AD/inspection item is still the PIC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85642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-135925"/>
            <a:ext cx="8032830" cy="914400"/>
          </a:xfrm>
        </p:spPr>
        <p:txBody>
          <a:bodyPr/>
          <a:lstStyle/>
          <a:p>
            <a:r>
              <a:rPr lang="en-US" dirty="0" smtClean="0"/>
              <a:t>Hagar &amp; Flight Safety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23774" y="674565"/>
            <a:ext cx="7704667" cy="5862159"/>
          </a:xfrm>
        </p:spPr>
        <p:txBody>
          <a:bodyPr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Best Practices &amp; Lessons Learned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Aircraft ground handling &amp; movement safety.</a:t>
            </a:r>
          </a:p>
          <a:p>
            <a:pPr lvl="1"/>
            <a:r>
              <a:rPr lang="en-US" dirty="0" smtClean="0"/>
              <a:t>Hangar Rash - Damage and/or collisions during ground handling</a:t>
            </a:r>
          </a:p>
          <a:p>
            <a:pPr lvl="1"/>
            <a:r>
              <a:rPr lang="en-US" dirty="0" smtClean="0"/>
              <a:t>Push/pull hazards; tow bar use, turn limits, stowage</a:t>
            </a:r>
          </a:p>
          <a:p>
            <a:pPr lvl="1"/>
            <a:r>
              <a:rPr lang="en-US" dirty="0"/>
              <a:t>Don’t move propellers until you verified ignition off.  </a:t>
            </a:r>
            <a:r>
              <a:rPr lang="en-US" dirty="0" smtClean="0"/>
              <a:t>Even then do it the right way.  Never arbitrarily move any aircraft’s prop</a:t>
            </a:r>
            <a:r>
              <a:rPr lang="en-US" dirty="0"/>
              <a:t>. Show how to correctly rotate/move a propeller.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Hangar Doors</a:t>
            </a:r>
          </a:p>
          <a:p>
            <a:pPr lvl="1"/>
            <a:r>
              <a:rPr lang="en-US" dirty="0" smtClean="0"/>
              <a:t>Doors can interfere with each other, can hit cars/aircraft, could even get stuck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Aircraft Fuel &amp; Fueling</a:t>
            </a:r>
          </a:p>
          <a:p>
            <a:pPr lvl="1"/>
            <a:r>
              <a:rPr lang="en-US" dirty="0" smtClean="0"/>
              <a:t>Follow proper refueling procedures: grounding, checking caps, checking for water &amp; contaminates.   We don’t offload.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Startup – Area Clear -&gt; towbar, ground wire, obstacles/debris</a:t>
            </a:r>
          </a:p>
          <a:p>
            <a:pPr lvl="1"/>
            <a:r>
              <a:rPr lang="en-US" dirty="0" smtClean="0"/>
              <a:t>Towbars must not be on aircraft when plane is outside hangar &amp; not actively maneuvering the plane.  Never walk away &amp; leave a </a:t>
            </a:r>
            <a:r>
              <a:rPr lang="en-US" dirty="0" err="1" smtClean="0"/>
              <a:t>towbar</a:t>
            </a:r>
            <a:r>
              <a:rPr lang="en-US" dirty="0" smtClean="0"/>
              <a:t> attached </a:t>
            </a:r>
          </a:p>
          <a:p>
            <a:pPr lvl="1"/>
            <a:r>
              <a:rPr lang="en-US" dirty="0" smtClean="0"/>
              <a:t>Startup: What / who is in front of or behind you?  What will you blast?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Taxiways – Watch for </a:t>
            </a:r>
            <a:r>
              <a:rPr lang="en-US" dirty="0"/>
              <a:t>both Taxiing Aircraft &amp; </a:t>
            </a:r>
            <a:r>
              <a:rPr lang="en-US" dirty="0" smtClean="0"/>
              <a:t>Cars on taxiways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Chemicals / Tools / Support Equipment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3824" y="6488668"/>
            <a:ext cx="636693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Distractions Cause Accidents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3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712"/>
            <a:ext cx="7704667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Passenger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030550"/>
            <a:ext cx="7704667" cy="58274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 your passengers a mini hangar safety briefing too</a:t>
            </a:r>
          </a:p>
          <a:p>
            <a:r>
              <a:rPr lang="en-US" dirty="0" smtClean="0"/>
              <a:t>Passengers want to be helpful – </a:t>
            </a:r>
            <a:r>
              <a:rPr lang="en-US" b="1" dirty="0" smtClean="0"/>
              <a:t>you MUST NOT let them attempt to do things they are not qualified for.</a:t>
            </a:r>
          </a:p>
          <a:p>
            <a:r>
              <a:rPr lang="en-US" dirty="0" smtClean="0"/>
              <a:t>Remind/Tell any passenger who is helping you </a:t>
            </a:r>
            <a:r>
              <a:rPr lang="en-US" u="sng" dirty="0" smtClean="0"/>
              <a:t>exactly</a:t>
            </a:r>
            <a:r>
              <a:rPr lang="en-US" dirty="0" smtClean="0"/>
              <a:t> what you want them to do/watch for.  Don’t assume they know what a statement like “watch the wing” means.</a:t>
            </a:r>
            <a:br>
              <a:rPr lang="en-US" dirty="0" smtClean="0"/>
            </a:br>
            <a:r>
              <a:rPr lang="en-US" b="1" dirty="0" smtClean="0"/>
              <a:t>You are the one responsible for their actions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Passengers should never touch/move a propeller.</a:t>
            </a:r>
          </a:p>
          <a:p>
            <a:r>
              <a:rPr lang="en-US" dirty="0" smtClean="0"/>
              <a:t>The Fairchild is a  fabric aircraft.  </a:t>
            </a:r>
            <a:br>
              <a:rPr lang="en-US" dirty="0" smtClean="0"/>
            </a:br>
            <a:r>
              <a:rPr lang="en-US" dirty="0" smtClean="0"/>
              <a:t>(passengers &amp; kids get curious – no poking)</a:t>
            </a:r>
          </a:p>
          <a:p>
            <a:r>
              <a:rPr lang="en-US" dirty="0" smtClean="0"/>
              <a:t>Where can or can’t you push / pull on a plane?</a:t>
            </a:r>
          </a:p>
          <a:p>
            <a:pPr lvl="1"/>
            <a:r>
              <a:rPr lang="en-US" dirty="0" smtClean="0"/>
              <a:t>Step / NoStep, Cowling, Spinner, Controls / Surfaces, Spars, …etc   </a:t>
            </a:r>
            <a:r>
              <a:rPr lang="en-US" u="sng" dirty="0" smtClean="0"/>
              <a:t>Make sure </a:t>
            </a:r>
            <a:r>
              <a:rPr lang="en-US" i="1" u="sng" dirty="0" smtClean="0"/>
              <a:t>you</a:t>
            </a:r>
            <a:r>
              <a:rPr lang="en-US" u="sng" dirty="0" smtClean="0"/>
              <a:t> really know </a:t>
            </a:r>
            <a:r>
              <a:rPr lang="en-US" dirty="0" smtClean="0"/>
              <a:t>because your passenger certainly doesn’t.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1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9876"/>
            <a:ext cx="7704667" cy="914400"/>
          </a:xfrm>
        </p:spPr>
        <p:txBody>
          <a:bodyPr/>
          <a:lstStyle/>
          <a:p>
            <a:r>
              <a:rPr lang="en-US" dirty="0" smtClean="0"/>
              <a:t>Hanger Doors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593" y="1181980"/>
            <a:ext cx="7704667" cy="5045915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/>
              <a:t>Main Entry Door – Demonstrate Lock and give combination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Best Practice:  Close door behind you after entry &amp; before operating big door.  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Explain/show  that it is possible for the entry door to collide/impact the hanger door while it is cycling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Leaving / securing hangar – checklist on the Door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Lights and Ceiling fans off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Rear entry door –closed &amp; bolted   ….ETC</a:t>
            </a:r>
          </a:p>
          <a:p>
            <a:pPr>
              <a:spcBef>
                <a:spcPts val="0"/>
              </a:spcBef>
            </a:pPr>
            <a:r>
              <a:rPr lang="en-US" sz="1600" b="1" dirty="0" smtClean="0"/>
              <a:t>Hanger Door – Operate / Demonstrate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/>
              <a:t>NEVER </a:t>
            </a:r>
            <a:r>
              <a:rPr lang="en-US" sz="1600" dirty="0" smtClean="0"/>
              <a:t>MOVE AN AIRCRAFT IF THE DOOR IS NOT FULLY UP!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Point out the way the door operates and that it swings outward 10 feet when opening.  Don’t park in front of the door.  (notice </a:t>
            </a:r>
            <a:r>
              <a:rPr lang="en-US" sz="16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1H0</a:t>
            </a:r>
            <a:r>
              <a:rPr lang="en-US" sz="1600" dirty="0" smtClean="0"/>
              <a:t> hangar doors w/ dents)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Show the UP/ DOWN / STOP control buttons</a:t>
            </a:r>
            <a:endParaRPr lang="en-US" sz="10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Explain the pulley system and the access panels next to the door.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Attend the switch when door is operating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If you ever think the door is malfunctioning or jamming – STOP DOOR and get the airport manager involved.  If it gets jammed or broke it could take a month to fix.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Show the manual operation chain for the hanger door</a:t>
            </a:r>
          </a:p>
        </p:txBody>
      </p:sp>
    </p:spTree>
    <p:extLst>
      <p:ext uri="{BB962C8B-B14F-4D97-AF65-F5344CB8AC3E}">
        <p14:creationId xmlns:p14="http://schemas.microsoft.com/office/powerpoint/2010/main" val="3399246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10632</TotalTime>
  <Words>2679</Words>
  <Application>Microsoft Office PowerPoint</Application>
  <PresentationFormat>On-screen Show (4:3)</PresentationFormat>
  <Paragraphs>272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Adobe Heiti Std R</vt:lpstr>
      <vt:lpstr>Antique Olive Roman</vt:lpstr>
      <vt:lpstr>Arial</vt:lpstr>
      <vt:lpstr>Arial Narrow</vt:lpstr>
      <vt:lpstr>Calibri</vt:lpstr>
      <vt:lpstr>Corbel</vt:lpstr>
      <vt:lpstr>Verdana</vt:lpstr>
      <vt:lpstr>Wingdings</vt:lpstr>
      <vt:lpstr>Parallax</vt:lpstr>
      <vt:lpstr>Operations Briefing</vt:lpstr>
      <vt:lpstr>This Briefing Covers:</vt:lpstr>
      <vt:lpstr>BEFC Club Introduction</vt:lpstr>
      <vt:lpstr>Airport Overview Creve Coeur Airport (1H0)</vt:lpstr>
      <vt:lpstr>BEFC – ConOps</vt:lpstr>
      <vt:lpstr>BEFC – ConOps - SAFETY</vt:lpstr>
      <vt:lpstr>Hagar &amp; Flight Safety</vt:lpstr>
      <vt:lpstr>Passenger Safety</vt:lpstr>
      <vt:lpstr>Hanger Doors</vt:lpstr>
      <vt:lpstr>Hanger Box </vt:lpstr>
      <vt:lpstr>Dispatch / Check-In</vt:lpstr>
      <vt:lpstr>Aircraft Movement / Placement</vt:lpstr>
      <vt:lpstr>Tow Bar Procedures</vt:lpstr>
      <vt:lpstr>PowerPoint Presentation</vt:lpstr>
      <vt:lpstr>PowerPoint Presentation</vt:lpstr>
      <vt:lpstr>BEFC Cabinets / Supplies  Support Equipment / Tools</vt:lpstr>
      <vt:lpstr>Pre Flight</vt:lpstr>
      <vt:lpstr>Preflight</vt:lpstr>
      <vt:lpstr>Departing</vt:lpstr>
      <vt:lpstr>Post flight</vt:lpstr>
      <vt:lpstr>Cold Weather Operations</vt:lpstr>
      <vt:lpstr>BEFC Miscellaneous</vt:lpstr>
      <vt:lpstr>BEFC Opportunities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Peetz, Bryan D</dc:creator>
  <cp:lastModifiedBy>Peetz, Bryan D</cp:lastModifiedBy>
  <cp:revision>168</cp:revision>
  <cp:lastPrinted>2016-09-12T20:05:55Z</cp:lastPrinted>
  <dcterms:created xsi:type="dcterms:W3CDTF">2016-06-29T21:01:48Z</dcterms:created>
  <dcterms:modified xsi:type="dcterms:W3CDTF">2022-03-02T18:11:03Z</dcterms:modified>
</cp:coreProperties>
</file>