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0"/>
  </p:notesMasterIdLst>
  <p:sldIdLst>
    <p:sldId id="295" r:id="rId2"/>
    <p:sldId id="318" r:id="rId3"/>
    <p:sldId id="315" r:id="rId4"/>
    <p:sldId id="314" r:id="rId5"/>
    <p:sldId id="293" r:id="rId6"/>
    <p:sldId id="301" r:id="rId7"/>
    <p:sldId id="312" r:id="rId8"/>
    <p:sldId id="316"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02" autoAdjust="0"/>
    <p:restoredTop sz="94660"/>
  </p:normalViewPr>
  <p:slideViewPr>
    <p:cSldViewPr snapToGrid="0">
      <p:cViewPr varScale="1">
        <p:scale>
          <a:sx n="75" d="100"/>
          <a:sy n="75" d="100"/>
        </p:scale>
        <p:origin x="52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6E50561-2E4D-4788-A216-5AF9CA81948A}" type="datetimeFigureOut">
              <a:rPr lang="en-US" smtClean="0"/>
              <a:t>1/22/2023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2F654EA-6419-488F-9340-F6C6383E87D7}" type="slidenum">
              <a:rPr lang="en-US" smtClean="0"/>
              <a:t>‹#›</a:t>
            </a:fld>
            <a:endParaRPr lang="en-US"/>
          </a:p>
        </p:txBody>
      </p:sp>
    </p:spTree>
    <p:extLst>
      <p:ext uri="{BB962C8B-B14F-4D97-AF65-F5344CB8AC3E}">
        <p14:creationId xmlns:p14="http://schemas.microsoft.com/office/powerpoint/2010/main" val="107210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F654EA-6419-488F-9340-F6C6383E87D7}" type="slidenum">
              <a:rPr lang="en-US" smtClean="0"/>
              <a:t>1</a:t>
            </a:fld>
            <a:endParaRPr lang="en-US"/>
          </a:p>
        </p:txBody>
      </p:sp>
    </p:spTree>
    <p:extLst>
      <p:ext uri="{BB962C8B-B14F-4D97-AF65-F5344CB8AC3E}">
        <p14:creationId xmlns:p14="http://schemas.microsoft.com/office/powerpoint/2010/main" val="382149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0982E902-341C-40F4-B225-B1B67871ADA4}"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27659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142DE-EF20-4236-A2F3-BC4ACD5B13DE}"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6908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3065970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338751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596784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878678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424671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376266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8288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704667" cy="9144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1463040"/>
            <a:ext cx="7704667" cy="45720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400907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142DE-EF20-4236-A2F3-BC4ACD5B13DE}"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578611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04667"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1463040"/>
            <a:ext cx="3739896" cy="4572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1463040"/>
            <a:ext cx="3739896" cy="4572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B142DE-EF20-4236-A2F3-BC4ACD5B13DE}"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265347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B142DE-EF20-4236-A2F3-BC4ACD5B13DE}"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320274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704667" cy="9144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B142DE-EF20-4236-A2F3-BC4ACD5B13DE}"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50875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142DE-EF20-4236-A2F3-BC4ACD5B13DE}" type="datetimeFigureOut">
              <a:rPr lang="en-US" smtClean="0"/>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42542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142DE-EF20-4236-A2F3-BC4ACD5B13DE}"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106690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B142DE-EF20-4236-A2F3-BC4ACD5B13DE}"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2E902-341C-40F4-B225-B1B67871ADA4}" type="slidenum">
              <a:rPr lang="en-US" smtClean="0"/>
              <a:t>‹#›</a:t>
            </a:fld>
            <a:endParaRPr lang="en-US"/>
          </a:p>
        </p:txBody>
      </p:sp>
    </p:spTree>
    <p:extLst>
      <p:ext uri="{BB962C8B-B14F-4D97-AF65-F5344CB8AC3E}">
        <p14:creationId xmlns:p14="http://schemas.microsoft.com/office/powerpoint/2010/main" val="216043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B142DE-EF20-4236-A2F3-BC4ACD5B13DE}" type="datetimeFigureOut">
              <a:rPr lang="en-US" smtClean="0"/>
              <a:t>1/22/2023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82E902-341C-40F4-B225-B1B67871ADA4}" type="slidenum">
              <a:rPr lang="en-US" smtClean="0"/>
              <a:t>‹#›</a:t>
            </a:fld>
            <a:endParaRPr lang="en-US"/>
          </a:p>
        </p:txBody>
      </p:sp>
    </p:spTree>
    <p:extLst>
      <p:ext uri="{BB962C8B-B14F-4D97-AF65-F5344CB8AC3E}">
        <p14:creationId xmlns:p14="http://schemas.microsoft.com/office/powerpoint/2010/main" val="26823499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673" y="566981"/>
            <a:ext cx="6947127" cy="1506770"/>
          </a:xfrm>
        </p:spPr>
        <p:txBody>
          <a:bodyPr>
            <a:normAutofit/>
          </a:bodyPr>
          <a:lstStyle/>
          <a:p>
            <a:r>
              <a:rPr lang="en-US" dirty="0"/>
              <a:t>Club Membership</a:t>
            </a:r>
          </a:p>
        </p:txBody>
      </p:sp>
      <p:sp>
        <p:nvSpPr>
          <p:cNvPr id="3" name="Subtitle 2"/>
          <p:cNvSpPr>
            <a:spLocks noGrp="1"/>
          </p:cNvSpPr>
          <p:nvPr>
            <p:ph type="subTitle" idx="1"/>
          </p:nvPr>
        </p:nvSpPr>
        <p:spPr>
          <a:xfrm>
            <a:off x="2924238" y="5648960"/>
            <a:ext cx="5762563" cy="971677"/>
          </a:xfrm>
        </p:spPr>
        <p:txBody>
          <a:bodyPr/>
          <a:lstStyle/>
          <a:p>
            <a:endParaRPr lang="en-US" dirty="0"/>
          </a:p>
          <a:p>
            <a:r>
              <a:rPr lang="en-US" dirty="0"/>
              <a:t>www.befcstl.org</a:t>
            </a:r>
          </a:p>
        </p:txBody>
      </p:sp>
      <p:sp>
        <p:nvSpPr>
          <p:cNvPr id="4" name="TextBox 3"/>
          <p:cNvSpPr txBox="1"/>
          <p:nvPr/>
        </p:nvSpPr>
        <p:spPr>
          <a:xfrm>
            <a:off x="6506308" y="6488668"/>
            <a:ext cx="2180492" cy="369332"/>
          </a:xfrm>
          <a:prstGeom prst="rect">
            <a:avLst/>
          </a:prstGeom>
          <a:noFill/>
        </p:spPr>
        <p:txBody>
          <a:bodyPr wrap="square" rtlCol="0">
            <a:spAutoFit/>
          </a:bodyPr>
          <a:lstStyle/>
          <a:p>
            <a:pPr algn="r"/>
            <a:r>
              <a:rPr lang="en-US" dirty="0"/>
              <a:t>Rev – Jan 2023</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415" t="11491" r="13963" b="15636"/>
          <a:stretch/>
        </p:blipFill>
        <p:spPr>
          <a:xfrm>
            <a:off x="3210560" y="2311113"/>
            <a:ext cx="5476240" cy="3685269"/>
          </a:xfrm>
          <a:prstGeom prst="roundRect">
            <a:avLst>
              <a:gd name="adj" fmla="val 16667"/>
            </a:avLst>
          </a:prstGeom>
          <a:noFill/>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8246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Welcome to General Aviation</a:t>
            </a:r>
          </a:p>
        </p:txBody>
      </p:sp>
      <p:sp>
        <p:nvSpPr>
          <p:cNvPr id="6" name="Content Placeholder 5"/>
          <p:cNvSpPr>
            <a:spLocks noGrp="1"/>
          </p:cNvSpPr>
          <p:nvPr>
            <p:ph idx="1"/>
          </p:nvPr>
        </p:nvSpPr>
        <p:spPr>
          <a:xfrm>
            <a:off x="1021045" y="1524000"/>
            <a:ext cx="8060202" cy="5090805"/>
          </a:xfrm>
        </p:spPr>
        <p:txBody>
          <a:bodyPr anchor="t">
            <a:normAutofit fontScale="92500" lnSpcReduction="20000"/>
          </a:bodyPr>
          <a:lstStyle/>
          <a:p>
            <a:r>
              <a:rPr lang="en-US" dirty="0"/>
              <a:t>The benefits of being a pilot are numerous.  </a:t>
            </a:r>
          </a:p>
          <a:p>
            <a:pPr lvl="1"/>
            <a:r>
              <a:rPr lang="en-US" dirty="0"/>
              <a:t>Travel by air to local airports makes being a pilot incredibly convenient.</a:t>
            </a:r>
          </a:p>
          <a:p>
            <a:pPr lvl="1"/>
            <a:r>
              <a:rPr lang="en-US" dirty="0"/>
              <a:t>The freedom, independence, and satisfaction you gain is also incredibly empowering and rewarding</a:t>
            </a:r>
          </a:p>
          <a:p>
            <a:pPr lvl="1"/>
            <a:r>
              <a:rPr lang="en-US" dirty="0"/>
              <a:t>Being part of the aviation  community is fun </a:t>
            </a:r>
          </a:p>
          <a:p>
            <a:pPr lvl="1"/>
            <a:r>
              <a:rPr lang="en-US" dirty="0"/>
              <a:t>A pilot’s license never expires</a:t>
            </a:r>
          </a:p>
          <a:p>
            <a:r>
              <a:rPr lang="en-US" dirty="0"/>
              <a:t>Learning to fly &amp; becoming a pilot is a life changing event.  Maintaining proficiency is continuing commitment.</a:t>
            </a:r>
          </a:p>
          <a:p>
            <a:r>
              <a:rPr lang="en-US" dirty="0"/>
              <a:t>There are many ways to have access to an airplane.  Being part of a flying club is a good way to share the costs &amp; responsibilities to make it more affordable.</a:t>
            </a:r>
          </a:p>
          <a:p>
            <a:pPr lvl="1"/>
            <a:r>
              <a:rPr lang="en-US" dirty="0"/>
              <a:t>Value is more than just cost. We think we offer a great value. The time commitments required of this club &amp; amount of responsibility you are willing to personally assume are things you must also consider to determine if our club has the right value proposition for you.  </a:t>
            </a:r>
          </a:p>
          <a:p>
            <a:pPr lvl="1"/>
            <a:endParaRPr lang="en-US" dirty="0"/>
          </a:p>
          <a:p>
            <a:endParaRPr lang="en-US" u="sng" dirty="0">
              <a:solidFill>
                <a:srgbClr val="FF0000"/>
              </a:solidFill>
            </a:endParaRPr>
          </a:p>
          <a:p>
            <a:pPr lvl="1"/>
            <a:endParaRPr lang="en-US" b="1" dirty="0"/>
          </a:p>
          <a:p>
            <a:pPr lvl="2"/>
            <a:endParaRPr lang="en-US" dirty="0"/>
          </a:p>
          <a:p>
            <a:pPr lvl="1"/>
            <a:endParaRPr lang="en-US" dirty="0"/>
          </a:p>
        </p:txBody>
      </p:sp>
    </p:spTree>
    <p:extLst>
      <p:ext uri="{BB962C8B-B14F-4D97-AF65-F5344CB8AC3E}">
        <p14:creationId xmlns:p14="http://schemas.microsoft.com/office/powerpoint/2010/main" val="88033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BEFC Organization</a:t>
            </a:r>
          </a:p>
        </p:txBody>
      </p:sp>
      <p:sp>
        <p:nvSpPr>
          <p:cNvPr id="6" name="Content Placeholder 5"/>
          <p:cNvSpPr>
            <a:spLocks noGrp="1"/>
          </p:cNvSpPr>
          <p:nvPr>
            <p:ph idx="1"/>
          </p:nvPr>
        </p:nvSpPr>
        <p:spPr>
          <a:xfrm>
            <a:off x="1021045" y="1287624"/>
            <a:ext cx="7704667" cy="5327181"/>
          </a:xfrm>
        </p:spPr>
        <p:txBody>
          <a:bodyPr anchor="t">
            <a:normAutofit fontScale="85000" lnSpcReduction="10000"/>
          </a:bodyPr>
          <a:lstStyle/>
          <a:p>
            <a:r>
              <a:rPr lang="en-US" dirty="0"/>
              <a:t>BEFC is a flying club of Boeing pilots &amp; aviation enthusiast who want to own and fly their own aircraft.  </a:t>
            </a:r>
          </a:p>
          <a:p>
            <a:pPr lvl="1"/>
            <a:r>
              <a:rPr lang="en-US" dirty="0"/>
              <a:t>If you are interested in both flying and the care &amp; upkeep of the aircraft then we are the right place for you. </a:t>
            </a:r>
          </a:p>
          <a:p>
            <a:pPr lvl="2"/>
            <a:r>
              <a:rPr lang="en-US" sz="2000" dirty="0"/>
              <a:t>Members operate &amp; handle the aircraft before, during, and after their flight.</a:t>
            </a:r>
          </a:p>
          <a:p>
            <a:pPr lvl="3"/>
            <a:r>
              <a:rPr lang="en-US" sz="1800" dirty="0"/>
              <a:t>Responsible for open/close/securing the hangar</a:t>
            </a:r>
          </a:p>
          <a:p>
            <a:pPr lvl="3"/>
            <a:r>
              <a:rPr lang="en-US" sz="1800" dirty="0"/>
              <a:t>Perform post flight refueling &amp; aircraft clean up.</a:t>
            </a:r>
          </a:p>
          <a:p>
            <a:pPr lvl="2"/>
            <a:r>
              <a:rPr lang="en-US" sz="2000" dirty="0"/>
              <a:t>Members help maintain the planes, club assets &amp; supplies, working together and helping with all the operational oversight as needed.</a:t>
            </a:r>
          </a:p>
          <a:p>
            <a:pPr lvl="1"/>
            <a:r>
              <a:rPr lang="en-US" dirty="0"/>
              <a:t>As a BEFC club member we want you to be part of the group’s safety, educational, &amp; social elements too.  </a:t>
            </a:r>
          </a:p>
          <a:p>
            <a:r>
              <a:rPr lang="en-US" dirty="0"/>
              <a:t>BEFC is incorporated as a recreational non-profit.   </a:t>
            </a:r>
          </a:p>
          <a:p>
            <a:pPr lvl="1">
              <a:spcBef>
                <a:spcPts val="0"/>
              </a:spcBef>
            </a:pPr>
            <a:r>
              <a:rPr lang="en-US" sz="2400" dirty="0"/>
              <a:t>The board members are uncompensated.</a:t>
            </a:r>
          </a:p>
          <a:p>
            <a:pPr lvl="1">
              <a:spcBef>
                <a:spcPts val="0"/>
              </a:spcBef>
            </a:pPr>
            <a:r>
              <a:rPr lang="en-US" sz="2400" dirty="0"/>
              <a:t>We do occasionally reimburse our members who are licensed mechanics for a/c work requiring a sign off.</a:t>
            </a:r>
          </a:p>
          <a:p>
            <a:endParaRPr lang="en-US" dirty="0"/>
          </a:p>
          <a:p>
            <a:pPr lvl="1"/>
            <a:endParaRPr lang="en-US" dirty="0"/>
          </a:p>
          <a:p>
            <a:pPr lvl="1"/>
            <a:endParaRPr lang="en-US" dirty="0"/>
          </a:p>
          <a:p>
            <a:endParaRPr lang="en-US" u="sng" dirty="0">
              <a:solidFill>
                <a:srgbClr val="FF0000"/>
              </a:solidFill>
            </a:endParaRPr>
          </a:p>
          <a:p>
            <a:pPr lvl="1"/>
            <a:endParaRPr lang="en-US" b="1" dirty="0"/>
          </a:p>
          <a:p>
            <a:pPr lvl="2"/>
            <a:endParaRPr lang="en-US" dirty="0"/>
          </a:p>
          <a:p>
            <a:pPr lvl="1"/>
            <a:endParaRPr lang="en-US" dirty="0"/>
          </a:p>
        </p:txBody>
      </p:sp>
    </p:spTree>
    <p:extLst>
      <p:ext uri="{BB962C8B-B14F-4D97-AF65-F5344CB8AC3E}">
        <p14:creationId xmlns:p14="http://schemas.microsoft.com/office/powerpoint/2010/main" val="78626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Membership</a:t>
            </a:r>
          </a:p>
        </p:txBody>
      </p:sp>
      <p:sp>
        <p:nvSpPr>
          <p:cNvPr id="6" name="Content Placeholder 5"/>
          <p:cNvSpPr>
            <a:spLocks noGrp="1"/>
          </p:cNvSpPr>
          <p:nvPr>
            <p:ph idx="1"/>
          </p:nvPr>
        </p:nvSpPr>
        <p:spPr>
          <a:xfrm>
            <a:off x="982133" y="1371601"/>
            <a:ext cx="8096553" cy="5486399"/>
          </a:xfrm>
        </p:spPr>
        <p:txBody>
          <a:bodyPr anchor="t">
            <a:normAutofit/>
          </a:bodyPr>
          <a:lstStyle/>
          <a:p>
            <a:r>
              <a:rPr lang="en-US" sz="2000" dirty="0"/>
              <a:t>The most successful &amp; happy members of BEFC:</a:t>
            </a:r>
          </a:p>
          <a:p>
            <a:pPr lvl="1">
              <a:spcBef>
                <a:spcPts val="0"/>
              </a:spcBef>
            </a:pPr>
            <a:r>
              <a:rPr lang="en-US" dirty="0"/>
              <a:t>Participate in the club.</a:t>
            </a:r>
          </a:p>
          <a:p>
            <a:pPr lvl="1">
              <a:spcBef>
                <a:spcPts val="0"/>
              </a:spcBef>
            </a:pPr>
            <a:r>
              <a:rPr lang="en-US" dirty="0"/>
              <a:t>Accept responsibility for the safe operation of the club aircraft  and follow club rules.</a:t>
            </a:r>
          </a:p>
          <a:p>
            <a:pPr lvl="1"/>
            <a:r>
              <a:rPr lang="en-US" dirty="0"/>
              <a:t>Will </a:t>
            </a:r>
            <a:r>
              <a:rPr lang="en-US" u="sng" dirty="0"/>
              <a:t>never</a:t>
            </a:r>
            <a:r>
              <a:rPr lang="en-US" dirty="0"/>
              <a:t> just leave something “for the next guy”. </a:t>
            </a:r>
          </a:p>
          <a:p>
            <a:pPr lvl="1">
              <a:spcBef>
                <a:spcPts val="0"/>
              </a:spcBef>
            </a:pPr>
            <a:r>
              <a:rPr lang="en-US" dirty="0"/>
              <a:t>Want to become better pilots and help others be better pilots too.</a:t>
            </a:r>
          </a:p>
          <a:p>
            <a:pPr lvl="1">
              <a:spcBef>
                <a:spcPts val="0"/>
              </a:spcBef>
            </a:pPr>
            <a:r>
              <a:rPr lang="en-US" dirty="0"/>
              <a:t>Want to learn about owning &amp; maintaining an airplane</a:t>
            </a:r>
          </a:p>
          <a:p>
            <a:pPr lvl="1">
              <a:spcBef>
                <a:spcPts val="0"/>
              </a:spcBef>
            </a:pPr>
            <a:r>
              <a:rPr lang="en-US" dirty="0"/>
              <a:t>Report squawks and/or issues and ground the plane if required.</a:t>
            </a:r>
          </a:p>
          <a:p>
            <a:pPr lvl="1"/>
            <a:r>
              <a:rPr lang="en-US" dirty="0"/>
              <a:t>Keep their account in good financial standing, and their records current. </a:t>
            </a:r>
          </a:p>
          <a:p>
            <a:r>
              <a:rPr lang="en-US" sz="2000" dirty="0"/>
              <a:t>We expect that a member is seeking to join a club and a long term relationship, not searching for a aircraft rental service.</a:t>
            </a:r>
          </a:p>
        </p:txBody>
      </p:sp>
    </p:spTree>
    <p:extLst>
      <p:ext uri="{BB962C8B-B14F-4D97-AF65-F5344CB8AC3E}">
        <p14:creationId xmlns:p14="http://schemas.microsoft.com/office/powerpoint/2010/main" val="160397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Aircraft Upkeep</a:t>
            </a:r>
          </a:p>
        </p:txBody>
      </p:sp>
      <p:sp>
        <p:nvSpPr>
          <p:cNvPr id="6" name="Content Placeholder 5"/>
          <p:cNvSpPr>
            <a:spLocks noGrp="1"/>
          </p:cNvSpPr>
          <p:nvPr>
            <p:ph idx="1"/>
          </p:nvPr>
        </p:nvSpPr>
        <p:spPr>
          <a:xfrm>
            <a:off x="1079410" y="1250302"/>
            <a:ext cx="7753305" cy="5471511"/>
          </a:xfrm>
        </p:spPr>
        <p:txBody>
          <a:bodyPr anchor="t">
            <a:normAutofit lnSpcReduction="10000"/>
          </a:bodyPr>
          <a:lstStyle/>
          <a:p>
            <a:endParaRPr lang="en-US" dirty="0"/>
          </a:p>
          <a:p>
            <a:r>
              <a:rPr lang="en-US" dirty="0"/>
              <a:t>It is natural to try and think of aircraft ownership as analogous to car ownership.  </a:t>
            </a:r>
          </a:p>
          <a:p>
            <a:pPr lvl="1"/>
            <a:r>
              <a:rPr lang="en-US" dirty="0"/>
              <a:t>While there are some similarities, this is a </a:t>
            </a:r>
            <a:r>
              <a:rPr lang="en-US" u="sng" dirty="0"/>
              <a:t>very poor </a:t>
            </a:r>
            <a:r>
              <a:rPr lang="en-US" dirty="0"/>
              <a:t>analogy.  </a:t>
            </a:r>
          </a:p>
          <a:p>
            <a:pPr lvl="1"/>
            <a:r>
              <a:rPr lang="en-US" dirty="0"/>
              <a:t>The Costs, Time involved, Procedures, Documentation, Certification, &amp; Regulations can be </a:t>
            </a:r>
            <a:r>
              <a:rPr lang="en-US" b="1" i="1" dirty="0"/>
              <a:t>10 times greater on an aircraft.</a:t>
            </a:r>
          </a:p>
          <a:p>
            <a:r>
              <a:rPr lang="en-US" dirty="0"/>
              <a:t>All aircraft require rigorous inspections &amp; maintenance.  This can lead to unexpected down times.</a:t>
            </a:r>
          </a:p>
          <a:p>
            <a:r>
              <a:rPr lang="en-US" dirty="0"/>
              <a:t>All of us would love to expand our fleet to increase the availability/variety.  We discuss this frequently, but the true costs involved make this a tricky problem of growth management.  Perhaps with the new flight incentives and pilot growth its in the future now.</a:t>
            </a:r>
          </a:p>
        </p:txBody>
      </p:sp>
    </p:spTree>
    <p:extLst>
      <p:ext uri="{BB962C8B-B14F-4D97-AF65-F5344CB8AC3E}">
        <p14:creationId xmlns:p14="http://schemas.microsoft.com/office/powerpoint/2010/main" val="127494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Club vs. Flight School</a:t>
            </a:r>
          </a:p>
        </p:txBody>
      </p:sp>
      <p:sp>
        <p:nvSpPr>
          <p:cNvPr id="6" name="Content Placeholder 5"/>
          <p:cNvSpPr>
            <a:spLocks noGrp="1"/>
          </p:cNvSpPr>
          <p:nvPr>
            <p:ph idx="1"/>
          </p:nvPr>
        </p:nvSpPr>
        <p:spPr>
          <a:xfrm>
            <a:off x="982133" y="989044"/>
            <a:ext cx="7704667" cy="5868955"/>
          </a:xfrm>
        </p:spPr>
        <p:txBody>
          <a:bodyPr>
            <a:normAutofit/>
          </a:bodyPr>
          <a:lstStyle/>
          <a:p>
            <a:r>
              <a:rPr lang="en-US" dirty="0"/>
              <a:t>Why BEFC is not like flight training school:</a:t>
            </a:r>
          </a:p>
          <a:p>
            <a:pPr lvl="1"/>
            <a:r>
              <a:rPr lang="en-US" sz="1800" dirty="0"/>
              <a:t>Flight schools provide flight instructors and aircraft that are serviced daily by a line crew staff.  They also have their own in-house mechanics &amp; maintenance shop to ensure aircraft up time.   </a:t>
            </a:r>
          </a:p>
          <a:p>
            <a:pPr lvl="1"/>
            <a:r>
              <a:rPr lang="en-US" sz="1800" dirty="0"/>
              <a:t>At a flight school you can come to the airport, be confident the plane is ready, take a flight lesson, check-in the plane &amp; hand it to the line crew for servicing, and be done. </a:t>
            </a:r>
          </a:p>
          <a:p>
            <a:pPr lvl="1"/>
            <a:r>
              <a:rPr lang="en-US" sz="1800" dirty="0"/>
              <a:t>At BEFC, there will be aircraft down time.  It just happens.</a:t>
            </a:r>
          </a:p>
          <a:p>
            <a:r>
              <a:rPr lang="en-US" sz="2200" dirty="0"/>
              <a:t>Be honest with yourself on level of time commitment you are willing to make or if some down time will frustrate you.  There are many fine flight schools in the STL area that focus on the “learn to fly” mission &amp; may serve you better if that’s your objective.</a:t>
            </a:r>
          </a:p>
          <a:p>
            <a:pPr lvl="1"/>
            <a:r>
              <a:rPr lang="en-US" sz="1800" dirty="0"/>
              <a:t>Talk with us, get to know us, come on a flight with a member.</a:t>
            </a:r>
          </a:p>
        </p:txBody>
      </p:sp>
    </p:spTree>
    <p:extLst>
      <p:ext uri="{BB962C8B-B14F-4D97-AF65-F5344CB8AC3E}">
        <p14:creationId xmlns:p14="http://schemas.microsoft.com/office/powerpoint/2010/main" val="173508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Instruction / Training</a:t>
            </a:r>
          </a:p>
        </p:txBody>
      </p:sp>
      <p:sp>
        <p:nvSpPr>
          <p:cNvPr id="6" name="Content Placeholder 5"/>
          <p:cNvSpPr>
            <a:spLocks noGrp="1"/>
          </p:cNvSpPr>
          <p:nvPr>
            <p:ph idx="1"/>
          </p:nvPr>
        </p:nvSpPr>
        <p:spPr>
          <a:xfrm>
            <a:off x="982133" y="1772815"/>
            <a:ext cx="7965924" cy="4907895"/>
          </a:xfrm>
        </p:spPr>
        <p:txBody>
          <a:bodyPr anchor="t">
            <a:noAutofit/>
          </a:bodyPr>
          <a:lstStyle/>
          <a:p>
            <a:r>
              <a:rPr lang="en-US" sz="2000" dirty="0"/>
              <a:t>The BEFC By-Laws do not specify any club responsibility for flight training.  For example, there is no training officer or chief flight instructor like some clubs or schools might provide.  The By-Laws only require that a member seek &amp; obtain board approval for any CFI who will instruct them in a club airplane.</a:t>
            </a:r>
          </a:p>
          <a:p>
            <a:pPr lvl="1"/>
            <a:r>
              <a:rPr lang="en-US" dirty="0"/>
              <a:t>Since the change in Boeing policy for the new flight incentive, we are no longer allowing primary training in our planes.  We will help student pilots find a flight school and CFI, as well as assist and encourage you in your pilot journey. </a:t>
            </a:r>
          </a:p>
          <a:p>
            <a:pPr lvl="1"/>
            <a:r>
              <a:rPr lang="en-US" dirty="0"/>
              <a:t>We do allow advanced training &amp; can assist with finding a BEFC approved CFI</a:t>
            </a:r>
          </a:p>
          <a:p>
            <a:endParaRPr lang="en-US" dirty="0"/>
          </a:p>
          <a:p>
            <a:pPr lvl="1">
              <a:spcBef>
                <a:spcPts val="0"/>
              </a:spcBef>
            </a:pPr>
            <a:endParaRPr lang="en-US" dirty="0"/>
          </a:p>
        </p:txBody>
      </p:sp>
    </p:spTree>
    <p:extLst>
      <p:ext uri="{BB962C8B-B14F-4D97-AF65-F5344CB8AC3E}">
        <p14:creationId xmlns:p14="http://schemas.microsoft.com/office/powerpoint/2010/main" val="170956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982133" y="1235413"/>
            <a:ext cx="7704667" cy="5408577"/>
          </a:xfrm>
        </p:spPr>
        <p:txBody>
          <a:bodyPr>
            <a:normAutofit/>
          </a:bodyPr>
          <a:lstStyle/>
          <a:p>
            <a:r>
              <a:rPr lang="en-US" dirty="0"/>
              <a:t>Being part of a club has benefits for safety, camaraderie and friendships that we think are important and hope you do too.</a:t>
            </a:r>
          </a:p>
          <a:p>
            <a:r>
              <a:rPr lang="en-US" dirty="0"/>
              <a:t>Maintaining / owning an aircraft is a commitment and responsibility in addition to learning to fly.</a:t>
            </a:r>
          </a:p>
          <a:p>
            <a:pPr lvl="1"/>
            <a:r>
              <a:rPr lang="en-US" dirty="0"/>
              <a:t>The benefits and rewards of maintaining the airplanes are a much more thorough understanding of the aircraft &amp; its systems.  This in tern will make you a better &amp; safer pilot.</a:t>
            </a:r>
          </a:p>
          <a:p>
            <a:r>
              <a:rPr lang="en-US" dirty="0"/>
              <a:t>If you like what you have read and want to join a flying club, then we would like to have you as a BEFC member.</a:t>
            </a:r>
          </a:p>
          <a:p>
            <a:pPr lvl="1"/>
            <a:r>
              <a:rPr lang="en-US" dirty="0"/>
              <a:t>Its likely you have questions… please call to discuss.</a:t>
            </a:r>
          </a:p>
        </p:txBody>
      </p:sp>
    </p:spTree>
    <p:extLst>
      <p:ext uri="{BB962C8B-B14F-4D97-AF65-F5344CB8AC3E}">
        <p14:creationId xmlns:p14="http://schemas.microsoft.com/office/powerpoint/2010/main" val="3380224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10920</TotalTime>
  <Words>968</Words>
  <Application>Microsoft Office PowerPoint</Application>
  <PresentationFormat>On-screen Show (4:3)</PresentationFormat>
  <Paragraphs>67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Parallax</vt:lpstr>
      <vt:lpstr>Club Membership</vt:lpstr>
      <vt:lpstr>Welcome to General Aviation</vt:lpstr>
      <vt:lpstr>BEFC Organization</vt:lpstr>
      <vt:lpstr>Membership</vt:lpstr>
      <vt:lpstr>Aircraft Upkeep</vt:lpstr>
      <vt:lpstr>Club vs. Flight School</vt:lpstr>
      <vt:lpstr>Instruction / Training</vt:lpstr>
      <vt:lpstr>Summary</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Peetz, Bryan D</dc:creator>
  <cp:lastModifiedBy>Bryan Peetz</cp:lastModifiedBy>
  <cp:revision>207</cp:revision>
  <cp:lastPrinted>2016-09-12T20:05:55Z</cp:lastPrinted>
  <dcterms:created xsi:type="dcterms:W3CDTF">2016-06-29T21:01:48Z</dcterms:created>
  <dcterms:modified xsi:type="dcterms:W3CDTF">2023-01-23T04:47:16Z</dcterms:modified>
</cp:coreProperties>
</file>